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92" y="-126"/>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31/03/2017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31/03/2017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31/03/2017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31/03/2017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31/03/2017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31/03/2017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31/03/2017</a:t>
            </a:fld>
            <a:endParaRPr lang="en-CA"/>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xml"/><Relationship Id="rId6" Type="http://schemas.openxmlformats.org/officeDocument/2006/relationships/hyperlink" Target="http://www.batcon.org/why-bats/bats-are/bats-are-important" TargetMode="External"/><Relationship Id="rId5" Type="http://schemas.openxmlformats.org/officeDocument/2006/relationships/hyperlink" Target="https://www.whitenosesyndrome.org/"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3128786" y="609602"/>
            <a:ext cx="3119614" cy="6266763"/>
            <a:chOff x="2387917" y="265444"/>
            <a:chExt cx="2743200" cy="5529497"/>
          </a:xfrm>
        </p:grpSpPr>
        <p:sp>
          <p:nvSpPr>
            <p:cNvPr id="5" name="Text Box 70"/>
            <p:cNvSpPr txBox="1">
              <a:spLocks noChangeArrowheads="1"/>
            </p:cNvSpPr>
            <p:nvPr/>
          </p:nvSpPr>
          <p:spPr bwMode="auto">
            <a:xfrm>
              <a:off x="2387917" y="265444"/>
              <a:ext cx="2743200" cy="4086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en-US" sz="5300" b="1" kern="0" spc="111" dirty="0">
                  <a:solidFill>
                    <a:srgbClr val="993300"/>
                  </a:solidFill>
                  <a:latin typeface="Century Gothic"/>
                </a:rPr>
                <a:t>Bats Astray</a:t>
              </a:r>
              <a:endParaRPr lang="en-CA" sz="3900" b="1" kern="0" spc="111" dirty="0">
                <a:solidFill>
                  <a:srgbClr val="993300"/>
                </a:solidFill>
                <a:latin typeface="Century Gothic"/>
              </a:endParaRPr>
            </a:p>
            <a:p>
              <a:pPr algn="ctr">
                <a:spcAft>
                  <a:spcPts val="1975"/>
                </a:spcAft>
              </a:pPr>
              <a:r>
                <a:rPr lang="en-US" sz="2200" b="1" spc="55" dirty="0">
                  <a:solidFill>
                    <a:srgbClr val="993300"/>
                  </a:solidFill>
                  <a:latin typeface="Century Gothic"/>
                  <a:cs typeface="Arial"/>
                </a:rPr>
                <a:t> </a:t>
              </a:r>
              <a:endParaRPr lang="en-CA" sz="2200" b="1" spc="55" dirty="0">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63242" y="1946325"/>
              <a:ext cx="2592550" cy="1916846"/>
            </a:xfrm>
            <a:prstGeom prst="rect">
              <a:avLst/>
            </a:prstGeom>
            <a:noFill/>
            <a:ln>
              <a:noFill/>
            </a:ln>
          </p:spPr>
        </p:pic>
        <p:sp>
          <p:nvSpPr>
            <p:cNvPr id="7" name="Text Box 83"/>
            <p:cNvSpPr txBox="1">
              <a:spLocks noChangeArrowheads="1"/>
            </p:cNvSpPr>
            <p:nvPr/>
          </p:nvSpPr>
          <p:spPr bwMode="auto">
            <a:xfrm>
              <a:off x="2595562" y="4274290"/>
              <a:ext cx="2327910" cy="570292"/>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en-US" sz="1800" spc="111" dirty="0">
                  <a:solidFill>
                    <a:srgbClr val="993300"/>
                  </a:solidFill>
                  <a:latin typeface="Century Gothic"/>
                  <a:ea typeface="Times New Roman"/>
                  <a:cs typeface="Times New Roman"/>
                </a:rPr>
                <a:t>Please don’t take any bats with you!</a:t>
              </a:r>
              <a:endParaRPr lang="en-CA" sz="1300" dirty="0">
                <a:latin typeface="Times New Roman"/>
                <a:ea typeface="Times New Roman"/>
                <a:cs typeface="Times New Roman"/>
              </a:endParaRPr>
            </a:p>
          </p:txBody>
        </p:sp>
        <p:sp>
          <p:nvSpPr>
            <p:cNvPr id="8" name="Text Box 68"/>
            <p:cNvSpPr txBox="1">
              <a:spLocks noChangeArrowheads="1"/>
            </p:cNvSpPr>
            <p:nvPr/>
          </p:nvSpPr>
          <p:spPr bwMode="auto">
            <a:xfrm>
              <a:off x="2456498" y="5224649"/>
              <a:ext cx="2606040" cy="57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en-US" sz="1200" cap="all" dirty="0">
                  <a:solidFill>
                    <a:srgbClr val="808000"/>
                  </a:solidFill>
                  <a:latin typeface="Century Gothic"/>
                  <a:ea typeface="Times New Roman"/>
                  <a:cs typeface="Arial"/>
                </a:rPr>
                <a:t>Please check your campers, tents, awnings and umbrellas before you leave</a:t>
              </a:r>
              <a:endParaRPr lang="en-CA" sz="12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2539365" y="5039148"/>
              <a:ext cx="2440305"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grpSp>
      <p:grpSp>
        <p:nvGrpSpPr>
          <p:cNvPr id="20" name="Group 19"/>
          <p:cNvGrpSpPr/>
          <p:nvPr/>
        </p:nvGrpSpPr>
        <p:grpSpPr>
          <a:xfrm>
            <a:off x="6553200" y="331210"/>
            <a:ext cx="2895601" cy="6576971"/>
            <a:chOff x="5174916" y="265443"/>
            <a:chExt cx="2068287" cy="5475712"/>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6659" y="265443"/>
              <a:ext cx="1904803" cy="2444102"/>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5174916" y="2693155"/>
              <a:ext cx="2068287"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en-US" sz="2200" spc="55" dirty="0">
                  <a:solidFill>
                    <a:srgbClr val="993300"/>
                  </a:solidFill>
                  <a:latin typeface="Century Gothic"/>
                  <a:cs typeface="Arial"/>
                </a:rPr>
                <a:t>Please check for bats!</a:t>
              </a:r>
              <a:endParaRPr lang="en-CA" sz="2200" spc="55" dirty="0">
                <a:solidFill>
                  <a:srgbClr val="993300"/>
                </a:solidFill>
                <a:latin typeface="Century Gothic"/>
                <a:cs typeface="Arial"/>
              </a:endParaRPr>
            </a:p>
            <a:p>
              <a:pPr>
                <a:lnSpc>
                  <a:spcPts val="1317"/>
                </a:lnSpc>
                <a:spcAft>
                  <a:spcPts val="1317"/>
                </a:spcAft>
              </a:pPr>
              <a:r>
                <a:rPr lang="en-US" sz="1200" dirty="0">
                  <a:latin typeface="Century Gothic"/>
                  <a:ea typeface="Times New Roman"/>
                  <a:cs typeface="Arial"/>
                </a:rPr>
                <a:t> </a:t>
              </a:r>
              <a:endParaRPr lang="en-CA" sz="1200" dirty="0">
                <a:latin typeface="Sylfaen"/>
                <a:ea typeface="Times New Roman"/>
                <a:cs typeface="Arial"/>
              </a:endParaRPr>
            </a:p>
            <a:p>
              <a:pPr>
                <a:lnSpc>
                  <a:spcPts val="1317"/>
                </a:lnSpc>
                <a:spcAft>
                  <a:spcPts val="1317"/>
                </a:spcAft>
              </a:pPr>
              <a:r>
                <a:rPr lang="en-US" sz="1200" dirty="0">
                  <a:latin typeface="Century Gothic"/>
                  <a:ea typeface="Times New Roman"/>
                  <a:cs typeface="Arial"/>
                </a:rPr>
                <a:t>Bats sometimes roost on campers and trailers.  Bats have been found in awnings, and up inside umbrellas too!</a:t>
              </a:r>
              <a:endParaRPr lang="en-CA" sz="1200" dirty="0">
                <a:latin typeface="Sylfaen"/>
                <a:ea typeface="Times New Roman"/>
                <a:cs typeface="Arial"/>
              </a:endParaRPr>
            </a:p>
            <a:p>
              <a:pPr>
                <a:lnSpc>
                  <a:spcPts val="1317"/>
                </a:lnSpc>
                <a:spcAft>
                  <a:spcPts val="1317"/>
                </a:spcAft>
              </a:pPr>
              <a:r>
                <a:rPr lang="en-US" sz="1200" dirty="0">
                  <a:latin typeface="Century Gothic"/>
                  <a:ea typeface="Times New Roman"/>
                  <a:cs typeface="Arial"/>
                </a:rPr>
                <a:t>If those bats aren’t discovered and removed before campers leave, the bats could be accidentally taken to other areas of the province or even right across the country! </a:t>
              </a:r>
              <a:endParaRPr lang="en-CA" sz="1200" dirty="0">
                <a:latin typeface="Sylfaen"/>
                <a:ea typeface="Times New Roman"/>
                <a:cs typeface="Arial"/>
              </a:endParaRPr>
            </a:p>
          </p:txBody>
        </p:sp>
      </p:grpSp>
      <p:grpSp>
        <p:nvGrpSpPr>
          <p:cNvPr id="37" name="Group 36"/>
          <p:cNvGrpSpPr/>
          <p:nvPr/>
        </p:nvGrpSpPr>
        <p:grpSpPr>
          <a:xfrm>
            <a:off x="9878923" y="533400"/>
            <a:ext cx="2654306" cy="6847481"/>
            <a:chOff x="10139101" y="190459"/>
            <a:chExt cx="2654306" cy="6041897"/>
          </a:xfrm>
        </p:grpSpPr>
        <p:sp>
          <p:nvSpPr>
            <p:cNvPr id="12" name="Text Box 67"/>
            <p:cNvSpPr txBox="1">
              <a:spLocks noChangeArrowheads="1"/>
            </p:cNvSpPr>
            <p:nvPr/>
          </p:nvSpPr>
          <p:spPr bwMode="auto">
            <a:xfrm>
              <a:off x="10175530" y="190459"/>
              <a:ext cx="2581449" cy="4862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b="1" cap="all" spc="55" dirty="0">
                  <a:solidFill>
                    <a:srgbClr val="008080"/>
                  </a:solidFill>
                  <a:latin typeface="Century Gothic"/>
                  <a:cs typeface="Arial"/>
                </a:rPr>
                <a:t>about bats</a:t>
              </a:r>
              <a:endParaRPr lang="en-CA" sz="1500" b="1" cap="all" spc="55" dirty="0">
                <a:solidFill>
                  <a:srgbClr val="008080"/>
                </a:solidFill>
                <a:latin typeface="Century Gothic"/>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Bats are protected wildlife, and it is illegal to kill or harm them or to keep them in captivity</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Bats provide valuable pest control by eating millions of insects (like those pesky mosquitos!) </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17 bat species are native to Canada – all are insect-eaters</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Three of Canada’s bat species are listed as Endangered under the federal </a:t>
              </a:r>
              <a:r>
                <a:rPr lang="en-US" sz="1200" i="1" dirty="0">
                  <a:latin typeface="Century Gothic"/>
                  <a:ea typeface="Times New Roman"/>
                  <a:cs typeface="Arial"/>
                </a:rPr>
                <a:t>Species at Risk Act</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Our most common bat species, the little brown </a:t>
              </a:r>
              <a:r>
                <a:rPr lang="en-US" sz="1200" dirty="0" err="1">
                  <a:latin typeface="Century Gothic"/>
                  <a:ea typeface="Times New Roman"/>
                  <a:cs typeface="Arial"/>
                </a:rPr>
                <a:t>myotis</a:t>
              </a:r>
              <a:r>
                <a:rPr lang="en-US" sz="1200" dirty="0">
                  <a:latin typeface="Century Gothic"/>
                  <a:ea typeface="Times New Roman"/>
                  <a:cs typeface="Arial"/>
                </a:rPr>
                <a:t>, weighs less than 3 nickels but can live over 30 years!</a:t>
              </a:r>
              <a:endParaRPr lang="en-CA" sz="1200" i="1" dirty="0">
                <a:latin typeface="Century Gothic"/>
                <a:ea typeface="Times New Roman"/>
                <a:cs typeface="Arial"/>
              </a:endParaRPr>
            </a:p>
            <a:p>
              <a:pPr algn="ctr">
                <a:lnSpc>
                  <a:spcPts val="1317"/>
                </a:lnSpc>
                <a:spcAft>
                  <a:spcPts val="1317"/>
                </a:spcAft>
              </a:pPr>
              <a:r>
                <a:rPr lang="en-US" sz="1200" dirty="0">
                  <a:latin typeface="Sylfaen"/>
                  <a:ea typeface="Times New Roman"/>
                  <a:cs typeface="Arial"/>
                </a:rPr>
                <a:t> </a:t>
              </a:r>
              <a:endParaRPr lang="en-CA" sz="1200" dirty="0">
                <a:latin typeface="Sylfaen"/>
                <a:ea typeface="Times New Roman"/>
                <a:cs typeface="Arial"/>
              </a:endParaRPr>
            </a:p>
          </p:txBody>
        </p:sp>
        <p:sp>
          <p:nvSpPr>
            <p:cNvPr id="28" name="Text Box 84"/>
            <p:cNvSpPr txBox="1">
              <a:spLocks noChangeArrowheads="1"/>
            </p:cNvSpPr>
            <p:nvPr/>
          </p:nvSpPr>
          <p:spPr bwMode="auto">
            <a:xfrm>
              <a:off x="10139101" y="5446061"/>
              <a:ext cx="2654306" cy="786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200" dirty="0">
                  <a:latin typeface="Century Gothic" panose="020B0502020202020204" pitchFamily="34" charset="0"/>
                  <a:ea typeface="Times New Roman"/>
                  <a:cs typeface="Times New Roman"/>
                </a:rPr>
                <a:t>For More Info, please contact:</a:t>
              </a:r>
            </a:p>
            <a:p>
              <a:pPr algn="ctr"/>
              <a:endParaRPr lang="en-US" sz="1200" dirty="0">
                <a:latin typeface="Century Gothic" panose="020B0502020202020204" pitchFamily="34" charset="0"/>
                <a:ea typeface="Times New Roman"/>
                <a:cs typeface="Times New Roman"/>
              </a:endParaRPr>
            </a:p>
            <a:p>
              <a:pPr algn="ctr"/>
              <a:r>
                <a:rPr lang="en-US" sz="1200" dirty="0">
                  <a:solidFill>
                    <a:srgbClr val="FF0000"/>
                  </a:solidFill>
                  <a:latin typeface="Century Gothic" panose="020B0502020202020204" pitchFamily="34" charset="0"/>
                  <a:ea typeface="Times New Roman"/>
                  <a:cs typeface="Times New Roman"/>
                </a:rPr>
                <a:t>Your contact</a:t>
              </a:r>
              <a:endParaRPr lang="en-CA" sz="1200" dirty="0">
                <a:solidFill>
                  <a:srgbClr val="FF0000"/>
                </a:solidFill>
                <a:latin typeface="Century Gothic" panose="020B0502020202020204" pitchFamily="34" charset="0"/>
                <a:ea typeface="Times New Roman"/>
                <a:cs typeface="Times New Roman"/>
              </a:endParaRPr>
            </a:p>
          </p:txBody>
        </p:sp>
        <p:pic>
          <p:nvPicPr>
            <p:cNvPr id="36" name="Picture 35"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10861734" y="4818905"/>
              <a:ext cx="1209040" cy="425450"/>
            </a:xfrm>
            <a:prstGeom prst="rect">
              <a:avLst/>
            </a:prstGeom>
            <a:noFill/>
            <a:ln>
              <a:noFill/>
            </a:ln>
          </p:spPr>
        </p:pic>
      </p:grpSp>
      <p:grpSp>
        <p:nvGrpSpPr>
          <p:cNvPr id="2" name="Group 1"/>
          <p:cNvGrpSpPr/>
          <p:nvPr/>
        </p:nvGrpSpPr>
        <p:grpSpPr>
          <a:xfrm>
            <a:off x="384838" y="2286000"/>
            <a:ext cx="2439718" cy="4876962"/>
            <a:chOff x="384838" y="2286000"/>
            <a:chExt cx="2439718" cy="4876962"/>
          </a:xfrm>
        </p:grpSpPr>
        <p:grpSp>
          <p:nvGrpSpPr>
            <p:cNvPr id="35" name="Group 34"/>
            <p:cNvGrpSpPr/>
            <p:nvPr/>
          </p:nvGrpSpPr>
          <p:grpSpPr>
            <a:xfrm>
              <a:off x="384838" y="5748809"/>
              <a:ext cx="2439718" cy="1414153"/>
              <a:chOff x="334792" y="5036709"/>
              <a:chExt cx="2446504" cy="1364239"/>
            </a:xfrm>
          </p:grpSpPr>
          <p:pic>
            <p:nvPicPr>
              <p:cNvPr id="24" name="Picture 23"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953524" y="5036709"/>
                <a:ext cx="1209040" cy="425450"/>
              </a:xfrm>
              <a:prstGeom prst="rect">
                <a:avLst/>
              </a:prstGeom>
              <a:noFill/>
              <a:ln>
                <a:noFill/>
              </a:ln>
            </p:spPr>
          </p:pic>
          <p:sp>
            <p:nvSpPr>
              <p:cNvPr id="34" name="TextBox 33"/>
              <p:cNvSpPr txBox="1"/>
              <p:nvPr/>
            </p:nvSpPr>
            <p:spPr>
              <a:xfrm>
                <a:off x="334792" y="5830656"/>
                <a:ext cx="2446504" cy="570292"/>
              </a:xfrm>
              <a:prstGeom prst="rect">
                <a:avLst/>
              </a:prstGeom>
              <a:noFill/>
            </p:spPr>
            <p:txBody>
              <a:bodyPr wrap="none" rtlCol="0">
                <a:spAutoFit/>
              </a:bodyPr>
              <a:lstStyle/>
              <a:p>
                <a:r>
                  <a:rPr lang="en-US" sz="1200" dirty="0">
                    <a:solidFill>
                      <a:srgbClr val="FF0000"/>
                    </a:solidFill>
                    <a:latin typeface="Century Gothic" panose="020B0502020202020204" pitchFamily="34" charset="0"/>
                  </a:rPr>
                  <a:t>Your address here</a:t>
                </a:r>
              </a:p>
              <a:p>
                <a:endParaRPr lang="en-US" sz="1200" dirty="0">
                  <a:solidFill>
                    <a:srgbClr val="FF0000"/>
                  </a:solidFill>
                  <a:latin typeface="Century Gothic" panose="020B0502020202020204" pitchFamily="34" charset="0"/>
                </a:endParaRPr>
              </a:p>
              <a:p>
                <a:r>
                  <a:rPr lang="en-US" sz="1200" dirty="0">
                    <a:solidFill>
                      <a:srgbClr val="FF0000"/>
                    </a:solidFill>
                    <a:latin typeface="Century Gothic" panose="020B0502020202020204" pitchFamily="34" charset="0"/>
                  </a:rPr>
                  <a:t>http://www.yourwebsite.com/</a:t>
                </a:r>
                <a:endParaRPr lang="en-CA" sz="1200" dirty="0">
                  <a:solidFill>
                    <a:srgbClr val="FF0000"/>
                  </a:solidFill>
                  <a:latin typeface="Century Gothic" panose="020B0502020202020204" pitchFamily="34" charset="0"/>
                </a:endParaRPr>
              </a:p>
            </p:txBody>
          </p:sp>
        </p:grpSp>
        <p:pic>
          <p:nvPicPr>
            <p:cNvPr id="21"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8409" y="2286000"/>
              <a:ext cx="1552575" cy="75247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74380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71" name="Group 2070"/>
          <p:cNvGrpSpPr/>
          <p:nvPr/>
        </p:nvGrpSpPr>
        <p:grpSpPr>
          <a:xfrm>
            <a:off x="78936" y="304801"/>
            <a:ext cx="3045272" cy="6791960"/>
            <a:chOff x="150177" y="-152400"/>
            <a:chExt cx="3159832" cy="6791960"/>
          </a:xfrm>
        </p:grpSpPr>
        <p:sp>
          <p:nvSpPr>
            <p:cNvPr id="87" name="Text Box 97"/>
            <p:cNvSpPr txBox="1">
              <a:spLocks noChangeArrowheads="1"/>
            </p:cNvSpPr>
            <p:nvPr/>
          </p:nvSpPr>
          <p:spPr bwMode="auto">
            <a:xfrm>
              <a:off x="267359" y="2971799"/>
              <a:ext cx="2925464" cy="3667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b="1" cap="all" spc="55" dirty="0">
                  <a:solidFill>
                    <a:srgbClr val="008080"/>
                  </a:solidFill>
                  <a:latin typeface="Century Gothic"/>
                  <a:cs typeface="Arial"/>
                </a:rPr>
                <a:t>Lost bats</a:t>
              </a:r>
            </a:p>
            <a:p>
              <a:r>
                <a:rPr lang="en-US" sz="1200" dirty="0">
                  <a:latin typeface="Century Gothic" panose="020B0502020202020204" pitchFamily="34" charset="0"/>
                </a:rPr>
                <a:t>Bats that are accidentally taken to new areas may not be able to find safe roost sites or places to hibernate.  </a:t>
              </a:r>
              <a:endParaRPr lang="en-US" sz="1200" dirty="0" smtClean="0">
                <a:latin typeface="Century Gothic" panose="020B0502020202020204" pitchFamily="34" charset="0"/>
              </a:endParaRPr>
            </a:p>
            <a:p>
              <a:endParaRPr lang="en-US" sz="1200" dirty="0">
                <a:latin typeface="Century Gothic" panose="020B0502020202020204" pitchFamily="34" charset="0"/>
              </a:endParaRPr>
            </a:p>
            <a:p>
              <a:r>
                <a:rPr lang="en-US" sz="1200" dirty="0" smtClean="0">
                  <a:latin typeface="Century Gothic" panose="020B0502020202020204" pitchFamily="34" charset="0"/>
                </a:rPr>
                <a:t>They </a:t>
              </a:r>
              <a:r>
                <a:rPr lang="en-US" sz="1200" dirty="0">
                  <a:latin typeface="Century Gothic" panose="020B0502020202020204" pitchFamily="34" charset="0"/>
                </a:rPr>
                <a:t>may not survive their move.</a:t>
              </a:r>
            </a:p>
            <a:p>
              <a:endParaRPr lang="en-CA" sz="1200" dirty="0">
                <a:latin typeface="Century Gothic" panose="020B0502020202020204" pitchFamily="34" charset="0"/>
              </a:endParaRPr>
            </a:p>
            <a:p>
              <a:pPr algn="ctr">
                <a:spcBef>
                  <a:spcPts val="658"/>
                </a:spcBef>
                <a:spcAft>
                  <a:spcPts val="1317"/>
                </a:spcAft>
              </a:pPr>
              <a:endParaRPr lang="en-CA" sz="1500" b="1" cap="all" spc="55" dirty="0">
                <a:solidFill>
                  <a:srgbClr val="008080"/>
                </a:solidFill>
                <a:latin typeface="Century Gothic"/>
                <a:cs typeface="Arial"/>
              </a:endParaRPr>
            </a:p>
          </p:txBody>
        </p:sp>
        <p:pic>
          <p:nvPicPr>
            <p:cNvPr id="80" name="Picture 79"/>
            <p:cNvPicPr>
              <a:picLocks noChangeAspect="1"/>
            </p:cNvPicPr>
            <p:nvPr/>
          </p:nvPicPr>
          <p:blipFill>
            <a:blip r:embed="rId2" cstate="print">
              <a:extLst>
                <a:ext uri="{28A0092B-C50C-407E-A947-70E740481C1C}">
                  <a14:useLocalDpi xmlns:a14="http://schemas.microsoft.com/office/drawing/2010/main" val="0"/>
                </a:ext>
              </a:extLst>
            </a:blip>
            <a:srcRect b="34653"/>
            <a:stretch>
              <a:fillRect/>
            </a:stretch>
          </p:blipFill>
          <p:spPr bwMode="auto">
            <a:xfrm>
              <a:off x="150177" y="-152400"/>
              <a:ext cx="3159832" cy="2667060"/>
            </a:xfrm>
            <a:prstGeom prst="rect">
              <a:avLst/>
            </a:prstGeom>
            <a:noFill/>
            <a:ln>
              <a:noFill/>
            </a:ln>
          </p:spPr>
        </p:pic>
      </p:grpSp>
      <p:grpSp>
        <p:nvGrpSpPr>
          <p:cNvPr id="2074" name="Group 2073"/>
          <p:cNvGrpSpPr/>
          <p:nvPr/>
        </p:nvGrpSpPr>
        <p:grpSpPr>
          <a:xfrm>
            <a:off x="3417676" y="685806"/>
            <a:ext cx="2754524" cy="5943594"/>
            <a:chOff x="3566344" y="685800"/>
            <a:chExt cx="2754524" cy="5562594"/>
          </a:xfrm>
        </p:grpSpPr>
        <p:pic>
          <p:nvPicPr>
            <p:cNvPr id="89" name="Picture 8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1103" y="685800"/>
              <a:ext cx="2505006" cy="1559505"/>
            </a:xfrm>
            <a:prstGeom prst="rect">
              <a:avLst/>
            </a:prstGeom>
            <a:noFill/>
            <a:ln>
              <a:noFill/>
            </a:ln>
          </p:spPr>
        </p:pic>
        <p:sp>
          <p:nvSpPr>
            <p:cNvPr id="92" name="Text Box 97"/>
            <p:cNvSpPr txBox="1">
              <a:spLocks noChangeArrowheads="1"/>
            </p:cNvSpPr>
            <p:nvPr/>
          </p:nvSpPr>
          <p:spPr bwMode="auto">
            <a:xfrm>
              <a:off x="3566344" y="2712713"/>
              <a:ext cx="2754524" cy="3535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en-US" sz="1200" cap="all" dirty="0">
                  <a:solidFill>
                    <a:srgbClr val="808000"/>
                  </a:solidFill>
                  <a:latin typeface="Century Gothic" panose="020B0502020202020204" pitchFamily="34" charset="0"/>
                  <a:cs typeface="Arial"/>
                </a:rPr>
                <a:t>how you can help</a:t>
              </a:r>
              <a:endParaRPr lang="en-CA" sz="1200" cap="all" dirty="0">
                <a:solidFill>
                  <a:srgbClr val="808000"/>
                </a:solidFill>
                <a:latin typeface="Century Gothic" panose="020B0502020202020204" pitchFamily="34" charset="0"/>
                <a:cs typeface="Arial"/>
              </a:endParaRPr>
            </a:p>
            <a:p>
              <a:r>
                <a:rPr lang="en-US" sz="1200" b="1" dirty="0">
                  <a:latin typeface="Century Gothic" panose="020B0502020202020204" pitchFamily="34" charset="0"/>
                  <a:ea typeface="Times New Roman"/>
                </a:rPr>
                <a:t>BEFORE YOU LEAVE YOUR CAMP</a:t>
              </a:r>
              <a:endParaRPr lang="en-CA" sz="1200" dirty="0">
                <a:latin typeface="Century Gothic" panose="020B0502020202020204" pitchFamily="34" charset="0"/>
                <a:ea typeface="Times New Roman"/>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Inspect the outside of your camper, trailer or tent before you leave to make sure no bats are roosting there</a:t>
              </a:r>
              <a:endParaRPr lang="en-CA" sz="1000" dirty="0">
                <a:latin typeface="Century Gothic" panose="020B0502020202020204" pitchFamily="34" charset="0"/>
                <a:ea typeface="Times New Roman"/>
                <a:cs typeface="Arial"/>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Check the underside of your umbrella packing it away, and check your awnings before rolling them up</a:t>
              </a:r>
              <a:endParaRPr lang="en-CA" sz="1000" dirty="0">
                <a:latin typeface="Century Gothic" panose="020B0502020202020204" pitchFamily="34" charset="0"/>
                <a:ea typeface="Times New Roman"/>
                <a:cs typeface="Arial"/>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If possible, inspect your awnings and umbrellas  and close them before you go to bed  </a:t>
              </a:r>
              <a:endParaRPr lang="en-US" sz="1000" dirty="0" smtClean="0">
                <a:latin typeface="Century Gothic" panose="020B0502020202020204" pitchFamily="34" charset="0"/>
                <a:ea typeface="Times New Roman"/>
                <a:cs typeface="Arial"/>
              </a:endParaRPr>
            </a:p>
            <a:p>
              <a:pPr marL="292601" indent="-292601">
                <a:lnSpc>
                  <a:spcPts val="1023"/>
                </a:lnSpc>
                <a:spcAft>
                  <a:spcPts val="1023"/>
                </a:spcAft>
                <a:buFont typeface="Symbol"/>
                <a:buChar char=""/>
              </a:pPr>
              <a:endParaRPr lang="en-CA" sz="1000" dirty="0">
                <a:latin typeface="Century Gothic" panose="020B0502020202020204" pitchFamily="34" charset="0"/>
                <a:ea typeface="Times New Roman"/>
                <a:cs typeface="Arial"/>
              </a:endParaRPr>
            </a:p>
            <a:p>
              <a:pPr>
                <a:tabLst>
                  <a:tab pos="0" algn="l"/>
                </a:tabLst>
              </a:pPr>
              <a:r>
                <a:rPr lang="en-US" sz="1200" b="1" dirty="0">
                  <a:latin typeface="Century Gothic" panose="020B0502020202020204" pitchFamily="34" charset="0"/>
                  <a:ea typeface="Times New Roman"/>
                </a:rPr>
                <a:t>WHEN YOU ARRIVE AT YOUR CAMP</a:t>
              </a:r>
              <a:endParaRPr lang="en-CA" sz="1200" dirty="0">
                <a:latin typeface="Century Gothic" panose="020B0502020202020204" pitchFamily="34" charset="0"/>
                <a:ea typeface="Times New Roman"/>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Carefully inspect awnings, umbrellas and pop-up trailers as you open them</a:t>
              </a:r>
              <a:endParaRPr lang="en-CA" sz="1000" dirty="0">
                <a:latin typeface="Century Gothic" panose="020B0502020202020204" pitchFamily="34" charset="0"/>
                <a:ea typeface="Times New Roman"/>
                <a:cs typeface="Arial"/>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If you find a bat, report it to local wildlife (conservation) officers (see Contact Info), and if possible, carefully contain the bat (see instructions in brown text box).</a:t>
              </a:r>
              <a:endParaRPr lang="en-CA" sz="1000" dirty="0">
                <a:latin typeface="Century Gothic" panose="020B0502020202020204" pitchFamily="34" charset="0"/>
                <a:ea typeface="Times New Roman"/>
                <a:cs typeface="Arial"/>
              </a:endParaRPr>
            </a:p>
          </p:txBody>
        </p:sp>
      </p:grpSp>
      <p:grpSp>
        <p:nvGrpSpPr>
          <p:cNvPr id="39" name="Group 38"/>
          <p:cNvGrpSpPr/>
          <p:nvPr/>
        </p:nvGrpSpPr>
        <p:grpSpPr>
          <a:xfrm>
            <a:off x="6664705" y="830050"/>
            <a:ext cx="2666999" cy="5799350"/>
            <a:chOff x="6553200" y="830044"/>
            <a:chExt cx="2666999" cy="5799349"/>
          </a:xfrm>
        </p:grpSpPr>
        <p:sp>
          <p:nvSpPr>
            <p:cNvPr id="2075" name="Rectangle 2074"/>
            <p:cNvSpPr/>
            <p:nvPr/>
          </p:nvSpPr>
          <p:spPr>
            <a:xfrm>
              <a:off x="6553200" y="830044"/>
              <a:ext cx="2666999" cy="4101122"/>
            </a:xfrm>
            <a:prstGeom prst="rect">
              <a:avLst/>
            </a:prstGeom>
          </p:spPr>
          <p:txBody>
            <a:bodyPr wrap="square">
              <a:spAutoFit/>
            </a:bodyPr>
            <a:lstStyle/>
            <a:p>
              <a:pPr>
                <a:spcBef>
                  <a:spcPts val="1536"/>
                </a:spcBef>
                <a:spcAft>
                  <a:spcPts val="512"/>
                </a:spcAft>
              </a:pPr>
              <a:r>
                <a:rPr lang="en-US" sz="1200" b="1" cap="all" dirty="0">
                  <a:solidFill>
                    <a:srgbClr val="808000"/>
                  </a:solidFill>
                  <a:latin typeface="Century Gothic"/>
                  <a:cs typeface="Arial"/>
                </a:rPr>
                <a:t>AS YOU PACK UP YOUR CAMP </a:t>
              </a:r>
              <a:r>
                <a:rPr lang="en-US" sz="1200" cap="all" dirty="0">
                  <a:solidFill>
                    <a:srgbClr val="808000"/>
                  </a:solidFill>
                  <a:latin typeface="Century Gothic"/>
                  <a:cs typeface="Arial"/>
                </a:rPr>
                <a:t>if you see a bat on the outside of your camper or IN AN AWNING</a:t>
              </a:r>
              <a:endParaRPr lang="en-CA" sz="1200" cap="all" dirty="0">
                <a:solidFill>
                  <a:srgbClr val="808000"/>
                </a:solidFill>
                <a:latin typeface="Century Gothic"/>
                <a:cs typeface="Arial"/>
              </a:endParaRPr>
            </a:p>
            <a:p>
              <a:pPr marL="292601" indent="-292601">
                <a:lnSpc>
                  <a:spcPts val="1023"/>
                </a:lnSpc>
                <a:spcAft>
                  <a:spcPts val="1023"/>
                </a:spcAft>
                <a:buFont typeface="Symbol"/>
                <a:buChar char=""/>
              </a:pPr>
              <a:endParaRPr lang="en-US" sz="1000" dirty="0">
                <a:latin typeface="Century Gothic"/>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Keep an eye on the bat, and keep children and pets away from it. Like most wildlife, bats will bite if they are handled.</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The bat will probably leave on its own. Make sure the bat has left before you drive away from the campground</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Do not fold your umbrella or retract your awning if a bat is present there</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If the bat does not leave on its own, </a:t>
              </a:r>
              <a:r>
                <a:rPr lang="en-US" sz="1000" b="1" dirty="0">
                  <a:latin typeface="Century Gothic"/>
                  <a:ea typeface="Times New Roman"/>
                  <a:cs typeface="Arial"/>
                </a:rPr>
                <a:t>carefully and gently</a:t>
              </a:r>
              <a:r>
                <a:rPr lang="en-US" sz="1000" dirty="0">
                  <a:latin typeface="Century Gothic"/>
                  <a:ea typeface="Times New Roman"/>
                  <a:cs typeface="Arial"/>
                </a:rPr>
                <a:t> nudge the bat with a broom to remove it from your camper or umbrella</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If the bat does not fly away, place it on a tree or shrub, high enough that children and pets cannot reach it</a:t>
              </a:r>
              <a:endParaRPr lang="en-CA" sz="1000" i="1" dirty="0">
                <a:solidFill>
                  <a:srgbClr val="FFFFFF"/>
                </a:solidFill>
                <a:latin typeface="Sylfaen"/>
                <a:ea typeface="Times New Roman"/>
                <a:cs typeface="Arial"/>
              </a:endParaRPr>
            </a:p>
          </p:txBody>
        </p:sp>
        <p:sp>
          <p:nvSpPr>
            <p:cNvPr id="2076" name="TextBox 2075"/>
            <p:cNvSpPr txBox="1"/>
            <p:nvPr/>
          </p:nvSpPr>
          <p:spPr>
            <a:xfrm>
              <a:off x="6705599" y="5613730"/>
              <a:ext cx="2362199" cy="1015663"/>
            </a:xfrm>
            <a:prstGeom prst="rect">
              <a:avLst/>
            </a:prstGeom>
            <a:solidFill>
              <a:srgbClr val="B03B00"/>
            </a:solidFill>
          </p:spPr>
          <p:txBody>
            <a:bodyPr wrap="square" rtlCol="0">
              <a:spAutoFit/>
            </a:bodyPr>
            <a:lstStyle/>
            <a:p>
              <a:pPr algn="ctr"/>
              <a:r>
                <a:rPr lang="en-US" sz="1000" i="1" dirty="0">
                  <a:solidFill>
                    <a:schemeClr val="bg1"/>
                  </a:solidFill>
                  <a:latin typeface="Segoe UI Symbol" panose="020B0502040204020203" pitchFamily="34" charset="0"/>
                  <a:ea typeface="Segoe UI Symbol" panose="020B0502040204020203" pitchFamily="34" charset="0"/>
                </a:rPr>
                <a:t>Remember, </a:t>
              </a:r>
              <a:r>
                <a:rPr lang="en-US" sz="1000" b="1" i="1" dirty="0">
                  <a:solidFill>
                    <a:schemeClr val="bg1"/>
                  </a:solidFill>
                  <a:latin typeface="Segoe UI Symbol" panose="020B0502040204020203" pitchFamily="34" charset="0"/>
                  <a:ea typeface="Segoe UI Symbol" panose="020B0502040204020203" pitchFamily="34" charset="0"/>
                </a:rPr>
                <a:t>never</a:t>
              </a:r>
              <a:r>
                <a:rPr lang="en-US" sz="1000" i="1" dirty="0">
                  <a:solidFill>
                    <a:schemeClr val="bg1"/>
                  </a:solidFill>
                  <a:latin typeface="Segoe UI Symbol" panose="020B0502040204020203" pitchFamily="34" charset="0"/>
                  <a:ea typeface="Segoe UI Symbol" panose="020B0502040204020203" pitchFamily="34" charset="0"/>
                </a:rPr>
                <a:t> touch a bat with your bare hands. Use a thick towel, oven mitts or a leather glove to remove a bat, or GENTLY nudge the bat into a container using a whisk broom.</a:t>
              </a:r>
              <a:endParaRPr lang="en-CA" dirty="0"/>
            </a:p>
          </p:txBody>
        </p:sp>
      </p:grpSp>
      <p:grpSp>
        <p:nvGrpSpPr>
          <p:cNvPr id="38" name="Group 37"/>
          <p:cNvGrpSpPr/>
          <p:nvPr/>
        </p:nvGrpSpPr>
        <p:grpSpPr>
          <a:xfrm>
            <a:off x="10058400" y="609600"/>
            <a:ext cx="2286000" cy="6619689"/>
            <a:chOff x="10058378" y="798811"/>
            <a:chExt cx="2286000" cy="6619689"/>
          </a:xfrm>
        </p:grpSpPr>
        <p:sp>
          <p:nvSpPr>
            <p:cNvPr id="36" name="Rectangle 91"/>
            <p:cNvSpPr>
              <a:spLocks noChangeArrowheads="1"/>
            </p:cNvSpPr>
            <p:nvPr/>
          </p:nvSpPr>
          <p:spPr bwMode="auto">
            <a:xfrm>
              <a:off x="10106385" y="798811"/>
              <a:ext cx="2189985" cy="2492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en-US" altLang="en-US" sz="1200" dirty="0">
                  <a:solidFill>
                    <a:srgbClr val="808000"/>
                  </a:solidFill>
                  <a:latin typeface="Century Gothic" pitchFamily="34" charset="0"/>
                  <a:cs typeface="Arial" pitchFamily="34" charset="0"/>
                </a:rPr>
                <a:t>IF YOU NEED HELP</a:t>
              </a:r>
            </a:p>
            <a:p>
              <a:pPr defTabSz="780272" eaLnBrk="0" fontAlgn="base" hangingPunct="0">
                <a:spcBef>
                  <a:spcPct val="0"/>
                </a:spcBef>
                <a:spcAft>
                  <a:spcPct val="0"/>
                </a:spcAft>
              </a:pPr>
              <a:r>
                <a:rPr lang="en-US" altLang="en-US" sz="1000" dirty="0">
                  <a:latin typeface="Century Gothic" pitchFamily="34" charset="0"/>
                  <a:ea typeface="Times New Roman" pitchFamily="18" charset="0"/>
                  <a:cs typeface="Arial" pitchFamily="34" charset="0"/>
                </a:rPr>
                <a:t>If you have been bitten or scratched by a bat, see a doctor immediately as you will need a rabies vaccination. Do not panic, very few bats have rabies, but you must see a doctor all the same.</a:t>
              </a:r>
            </a:p>
            <a:p>
              <a:pPr defTabSz="780272" eaLnBrk="0" fontAlgn="base" hangingPunct="0">
                <a:spcBef>
                  <a:spcPct val="0"/>
                </a:spcBef>
                <a:spcAft>
                  <a:spcPct val="0"/>
                </a:spcAft>
              </a:pPr>
              <a:endParaRPr lang="en-CA" altLang="en-US" sz="1000" dirty="0">
                <a:latin typeface="Century Gothic" panose="020B0502020202020204" pitchFamily="34" charset="0"/>
                <a:cs typeface="Arial" pitchFamily="34" charset="0"/>
              </a:endParaRPr>
            </a:p>
            <a:p>
              <a:pPr defTabSz="780272" eaLnBrk="0" fontAlgn="base" hangingPunct="0">
                <a:spcBef>
                  <a:spcPct val="0"/>
                </a:spcBef>
                <a:spcAft>
                  <a:spcPct val="0"/>
                </a:spcAft>
              </a:pPr>
              <a:r>
                <a:rPr lang="en-US" altLang="en-US" sz="1000" dirty="0">
                  <a:latin typeface="Century Gothic" pitchFamily="34" charset="0"/>
                  <a:ea typeface="Times New Roman" pitchFamily="18" charset="0"/>
                  <a:cs typeface="Arial" pitchFamily="34" charset="0"/>
                </a:rPr>
                <a:t>If you need help dealing with a bat on your camper, or if you’ve found a bat that seems injured or sick, please contact  </a:t>
              </a:r>
            </a:p>
            <a:p>
              <a:pPr defTabSz="780272" eaLnBrk="0" fontAlgn="base" hangingPunct="0">
                <a:spcBef>
                  <a:spcPct val="0"/>
                </a:spcBef>
                <a:spcAft>
                  <a:spcPct val="0"/>
                </a:spcAft>
              </a:pPr>
              <a:endParaRPr lang="en-CA" altLang="en-US" sz="1000" dirty="0">
                <a:latin typeface="Century Gothic" panose="020B0502020202020204" pitchFamily="34" charset="0"/>
                <a:cs typeface="Arial" pitchFamily="34" charset="0"/>
              </a:endParaRPr>
            </a:p>
            <a:p>
              <a:pPr defTabSz="780272" eaLnBrk="0" fontAlgn="base" hangingPunct="0">
                <a:spcBef>
                  <a:spcPct val="0"/>
                </a:spcBef>
                <a:spcAft>
                  <a:spcPct val="0"/>
                </a:spcAft>
              </a:pPr>
              <a:r>
                <a:rPr lang="en-US" altLang="en-US" sz="1000" dirty="0">
                  <a:solidFill>
                    <a:srgbClr val="FF0000"/>
                  </a:solidFill>
                  <a:latin typeface="Century Gothic" pitchFamily="34" charset="0"/>
                  <a:ea typeface="Times New Roman" pitchFamily="18" charset="0"/>
                  <a:cs typeface="Arial" pitchFamily="34" charset="0"/>
                </a:rPr>
                <a:t>&lt;contact info&gt;</a:t>
              </a:r>
              <a:endParaRPr lang="en-CA" altLang="en-US" sz="1500" dirty="0">
                <a:solidFill>
                  <a:srgbClr val="FF0000"/>
                </a:solidFill>
                <a:latin typeface="Arial" pitchFamily="34" charset="0"/>
                <a:cs typeface="Arial" pitchFamily="34" charset="0"/>
              </a:endParaRPr>
            </a:p>
          </p:txBody>
        </p:sp>
        <p:pic>
          <p:nvPicPr>
            <p:cNvPr id="2138"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3001" y="3809994"/>
              <a:ext cx="1552575" cy="752475"/>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92"/>
            <p:cNvSpPr>
              <a:spLocks noChangeArrowheads="1"/>
            </p:cNvSpPr>
            <p:nvPr/>
          </p:nvSpPr>
          <p:spPr bwMode="auto">
            <a:xfrm>
              <a:off x="10058378" y="5279453"/>
              <a:ext cx="2286000" cy="2139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780272" fontAlgn="base">
                <a:spcBef>
                  <a:spcPct val="0"/>
                </a:spcBef>
                <a:spcAft>
                  <a:spcPct val="0"/>
                </a:spcAft>
              </a:pPr>
              <a:r>
                <a:rPr lang="en-US" altLang="en-US" sz="1200" dirty="0">
                  <a:solidFill>
                    <a:srgbClr val="808000"/>
                  </a:solidFill>
                  <a:latin typeface="Century Gothic" pitchFamily="34" charset="0"/>
                  <a:cs typeface="Arial" pitchFamily="34" charset="0"/>
                </a:rPr>
                <a:t>FOR MORE INFORMATION ON BATS</a:t>
              </a:r>
            </a:p>
            <a:p>
              <a:pPr marL="171450" indent="-171450" defTabSz="780272" eaLnBrk="0" fontAlgn="base" hangingPunct="0">
                <a:spcBef>
                  <a:spcPct val="0"/>
                </a:spcBef>
                <a:spcAft>
                  <a:spcPct val="0"/>
                </a:spcAft>
                <a:buFont typeface="Arial" panose="020B0604020202020204" pitchFamily="34" charset="0"/>
                <a:buChar char="•"/>
              </a:pPr>
              <a:r>
                <a:rPr lang="en-US" altLang="en-US" sz="1000" dirty="0">
                  <a:solidFill>
                    <a:srgbClr val="FF0000"/>
                  </a:solidFill>
                  <a:latin typeface="Century Gothic" panose="020B0502020202020204" pitchFamily="34" charset="0"/>
                  <a:ea typeface="Times New Roman" pitchFamily="18" charset="0"/>
                  <a:cs typeface="Arial" pitchFamily="34" charset="0"/>
                </a:rPr>
                <a:t>Local bat organizations (BCBAT, ABAT, community bat program etc.)</a:t>
              </a:r>
            </a:p>
            <a:p>
              <a:pPr marL="171450" indent="-171450" defTabSz="780272" eaLnBrk="0" fontAlgn="base" hangingPunct="0">
                <a:spcBef>
                  <a:spcPct val="0"/>
                </a:spcBef>
                <a:spcAft>
                  <a:spcPct val="0"/>
                </a:spcAft>
                <a:buFont typeface="Arial" panose="020B0604020202020204" pitchFamily="34" charset="0"/>
                <a:buChar char="•"/>
              </a:pPr>
              <a:r>
                <a:rPr lang="en-US" altLang="en-US" sz="1000" i="1" dirty="0">
                  <a:latin typeface="Century Gothic" pitchFamily="34" charset="0"/>
                  <a:ea typeface="Times New Roman" pitchFamily="18" charset="0"/>
                  <a:cs typeface="Arial" pitchFamily="34" charset="0"/>
                </a:rPr>
                <a:t>White-nose syndrome </a:t>
              </a:r>
              <a:r>
                <a:rPr lang="en-US" altLang="en-US" sz="1000" i="1" dirty="0">
                  <a:latin typeface="Century Gothic" pitchFamily="34" charset="0"/>
                  <a:ea typeface="Times New Roman" pitchFamily="18" charset="0"/>
                  <a:cs typeface="Arial" pitchFamily="34" charset="0"/>
                  <a:hlinkClick r:id="rId5"/>
                </a:rPr>
                <a:t>https://www.whitenosesyndrome.org/</a:t>
              </a:r>
              <a:endParaRPr lang="en-US" altLang="en-US" sz="1000" dirty="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n-US" altLang="en-US" sz="1000" dirty="0">
                  <a:latin typeface="Century Gothic" panose="020B0502020202020204" pitchFamily="34" charset="0"/>
                  <a:ea typeface="Times New Roman" pitchFamily="18" charset="0"/>
                  <a:cs typeface="Arial" pitchFamily="34" charset="0"/>
                </a:rPr>
                <a:t>Bat Conservation International</a:t>
              </a:r>
              <a:r>
                <a:rPr lang="en-US" altLang="en-US" sz="1000" i="1" dirty="0">
                  <a:latin typeface="Century Gothic" pitchFamily="34" charset="0"/>
                  <a:ea typeface="Times New Roman" pitchFamily="18" charset="0"/>
                  <a:cs typeface="Arial" pitchFamily="34" charset="0"/>
                </a:rPr>
                <a:t> </a:t>
              </a:r>
              <a:r>
                <a:rPr lang="en-US" altLang="en-US" sz="1000" i="1" dirty="0">
                  <a:latin typeface="Century Gothic" pitchFamily="34" charset="0"/>
                  <a:ea typeface="Times New Roman" pitchFamily="18" charset="0"/>
                  <a:cs typeface="Arial" pitchFamily="34" charset="0"/>
                  <a:hlinkClick r:id="rId6"/>
                </a:rPr>
                <a:t>www.batcon.org/why-bats/bats-are/bats-are-important</a:t>
              </a:r>
              <a:endParaRPr lang="en-US" altLang="en-US" sz="1000" dirty="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n-US" altLang="en-US" sz="1000" dirty="0">
                  <a:solidFill>
                    <a:srgbClr val="FF0000"/>
                  </a:solidFill>
                  <a:latin typeface="Century Gothic" panose="020B0502020202020204" pitchFamily="34" charset="0"/>
                  <a:ea typeface="Times New Roman" pitchFamily="18" charset="0"/>
                  <a:cs typeface="Arial" pitchFamily="34" charset="0"/>
                </a:rPr>
                <a:t>More?</a:t>
              </a:r>
              <a:endParaRPr lang="en-CA" altLang="en-US" sz="1000" dirty="0">
                <a:solidFill>
                  <a:srgbClr val="FF0000"/>
                </a:solidFill>
                <a:latin typeface="Century Gothic" panose="020B0502020202020204" pitchFamily="34" charset="0"/>
                <a:cs typeface="Arial" pitchFamily="34" charset="0"/>
              </a:endParaRPr>
            </a:p>
            <a:p>
              <a:pPr defTabSz="780272" eaLnBrk="0" fontAlgn="base" hangingPunct="0">
                <a:spcBef>
                  <a:spcPct val="0"/>
                </a:spcBef>
                <a:spcAft>
                  <a:spcPct val="0"/>
                </a:spcAft>
              </a:pPr>
              <a:endParaRPr lang="en-CA" altLang="en-US" sz="1500" dirty="0">
                <a:latin typeface="Arial" pitchFamily="34" charset="0"/>
                <a:cs typeface="Arial" pitchFamily="34" charset="0"/>
              </a:endParaRPr>
            </a:p>
          </p:txBody>
        </p:sp>
      </p:grpSp>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566</Words>
  <Application>Microsoft Office PowerPoint</Application>
  <PresentationFormat>Custom</PresentationFormat>
  <Paragraphs>53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16</cp:revision>
  <cp:lastPrinted>2017-03-31T14:41:53Z</cp:lastPrinted>
  <dcterms:created xsi:type="dcterms:W3CDTF">2017-03-31T13:18:28Z</dcterms:created>
  <dcterms:modified xsi:type="dcterms:W3CDTF">2017-03-31T15:45:02Z</dcterms:modified>
</cp:coreProperties>
</file>