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7813" autoAdjust="0"/>
  </p:normalViewPr>
  <p:slideViewPr>
    <p:cSldViewPr>
      <p:cViewPr>
        <p:scale>
          <a:sx n="100" d="100"/>
          <a:sy n="100" d="100"/>
        </p:scale>
        <p:origin x="-858" y="-120"/>
      </p:cViewPr>
      <p:guideLst>
        <p:guide orient="horz" pos="2448"/>
        <p:guide pos="4032"/>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3" d="100"/>
          <a:sy n="93" d="100"/>
        </p:scale>
        <p:origin x="-220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10BB5D-EDEC-8344-AF06-FD561ADEEDFA}" type="datetimeFigureOut">
              <a:rPr lang="es-ES" smtClean="0"/>
              <a:t>29/01/2018</a:t>
            </a:fld>
            <a:endParaRPr lang="es-ES"/>
          </a:p>
        </p:txBody>
      </p:sp>
      <p:sp>
        <p:nvSpPr>
          <p:cNvPr id="4" name="Marcador de imagen de diapositiva 3"/>
          <p:cNvSpPr>
            <a:spLocks noGrp="1" noRot="1" noChangeAspect="1"/>
          </p:cNvSpPr>
          <p:nvPr>
            <p:ph type="sldImg" idx="2"/>
          </p:nvPr>
        </p:nvSpPr>
        <p:spPr>
          <a:xfrm>
            <a:off x="606425" y="685800"/>
            <a:ext cx="564515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731228-FD08-F841-813D-D8FF71B45A6E}" type="slidenum">
              <a:rPr lang="es-ES" smtClean="0"/>
              <a:t>‹#›</a:t>
            </a:fld>
            <a:endParaRPr lang="es-ES"/>
          </a:p>
        </p:txBody>
      </p:sp>
    </p:spTree>
    <p:extLst>
      <p:ext uri="{BB962C8B-B14F-4D97-AF65-F5344CB8AC3E}">
        <p14:creationId xmlns:p14="http://schemas.microsoft.com/office/powerpoint/2010/main" val="31697080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6A731228-FD08-F841-813D-D8FF71B45A6E}" type="slidenum">
              <a:rPr lang="es-ES" smtClean="0"/>
              <a:t>1</a:t>
            </a:fld>
            <a:endParaRPr lang="es-ES"/>
          </a:p>
        </p:txBody>
      </p:sp>
    </p:spTree>
    <p:extLst>
      <p:ext uri="{BB962C8B-B14F-4D97-AF65-F5344CB8AC3E}">
        <p14:creationId xmlns:p14="http://schemas.microsoft.com/office/powerpoint/2010/main" val="1388415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29/01/2018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29/01/2018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29/01/2018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29/01/2018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29/01/2018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29/01/2018</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hyperlink" Target="http://www.batcon.org/why-bats/bats-are/bats-are-important" TargetMode="External"/><Relationship Id="rId4" Type="http://schemas.openxmlformats.org/officeDocument/2006/relationships/hyperlink" Target="https://www.whitenosesyndrom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4572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s-ES" sz="3600" b="1" kern="0" spc="111" smtClean="0">
                  <a:solidFill>
                    <a:srgbClr val="993300"/>
                  </a:solidFill>
                  <a:latin typeface="Century Gothic"/>
                </a:rPr>
                <a:t>Murciélagos Extraviados</a:t>
              </a:r>
            </a:p>
            <a:p>
              <a:pPr algn="ctr">
                <a:spcAft>
                  <a:spcPts val="1975"/>
                </a:spcAft>
              </a:pPr>
              <a:r>
                <a:rPr lang="es-ES" sz="2200" b="1" spc="55" smtClean="0">
                  <a:solidFill>
                    <a:srgbClr val="993300"/>
                  </a:solidFill>
                  <a:latin typeface="Century Gothic"/>
                  <a:cs typeface="Arial"/>
                </a:rPr>
                <a:t> </a:t>
              </a:r>
              <a:endParaRPr lang="es-ES" sz="2200" b="1" spc="55">
                <a:solidFill>
                  <a:srgbClr val="993300"/>
                </a:solidFill>
                <a:latin typeface="Century Gothic"/>
                <a:cs typeface="Arial"/>
              </a:endParaRPr>
            </a:p>
          </p:txBody>
        </p:sp>
        <p:pic>
          <p:nvPicPr>
            <p:cNvPr id="6" name="Picture 5" descr="hobobat1col"/>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63242" y="1946325"/>
              <a:ext cx="2592550" cy="1916846"/>
            </a:xfrm>
            <a:prstGeom prst="rect">
              <a:avLst/>
            </a:prstGeom>
            <a:noFill/>
            <a:ln>
              <a:noFill/>
            </a:ln>
          </p:spPr>
        </p:pic>
        <p:sp>
          <p:nvSpPr>
            <p:cNvPr id="7" name="Text Box 83"/>
            <p:cNvSpPr txBox="1">
              <a:spLocks noChangeArrowheads="1"/>
            </p:cNvSpPr>
            <p:nvPr/>
          </p:nvSpPr>
          <p:spPr bwMode="auto">
            <a:xfrm>
              <a:off x="2584901" y="3896148"/>
              <a:ext cx="2327910" cy="1059114"/>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es-ES" sz="1800" spc="111" dirty="0" smtClean="0">
                  <a:solidFill>
                    <a:srgbClr val="993300"/>
                  </a:solidFill>
                  <a:latin typeface="Century Gothic"/>
                  <a:ea typeface="Times New Roman"/>
                  <a:cs typeface="Times New Roman"/>
                </a:rPr>
                <a:t>Por favor, no se lleve ningún murciélago con usted!</a:t>
              </a:r>
              <a:endParaRPr lang="es-ES" sz="1300" dirty="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s-ES" sz="1200" cap="all" dirty="0" smtClean="0">
                  <a:solidFill>
                    <a:srgbClr val="808000"/>
                  </a:solidFill>
                  <a:latin typeface="Century Gothic"/>
                  <a:ea typeface="Times New Roman"/>
                  <a:cs typeface="Arial"/>
                </a:rPr>
                <a:t>Por favor Revise su remolque , carpas, toldos y sombrillas antes de partir</a:t>
              </a:r>
              <a:endParaRPr lang="es-ES" sz="12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178811"/>
            <a:ext cx="2895601" cy="6450589"/>
            <a:chOff x="5174916" y="265444"/>
            <a:chExt cx="2068287" cy="5370492"/>
          </a:xfrm>
        </p:grpSpPr>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8202" y="265444"/>
              <a:ext cx="1744525" cy="207156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337006"/>
              <a:ext cx="2068287" cy="3298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s-ES" sz="2200" spc="55" dirty="0" smtClean="0">
                  <a:solidFill>
                    <a:srgbClr val="993300"/>
                  </a:solidFill>
                  <a:latin typeface="Century Gothic"/>
                  <a:cs typeface="Arial"/>
                </a:rPr>
                <a:t>Por favor compruebe que no hayan murciélagos!</a:t>
              </a:r>
              <a:endParaRPr lang="es-ES" sz="1200" dirty="0" smtClean="0">
                <a:latin typeface="Sylfaen"/>
                <a:ea typeface="Times New Roman"/>
                <a:cs typeface="Arial"/>
              </a:endParaRPr>
            </a:p>
            <a:p>
              <a:pPr>
                <a:lnSpc>
                  <a:spcPts val="1317"/>
                </a:lnSpc>
                <a:spcAft>
                  <a:spcPts val="1317"/>
                </a:spcAft>
              </a:pPr>
              <a:r>
                <a:rPr lang="es-ES" sz="1200" dirty="0" smtClean="0">
                  <a:latin typeface="Century Gothic"/>
                  <a:ea typeface="Times New Roman"/>
                  <a:cs typeface="Arial"/>
                </a:rPr>
                <a:t>Los murciélagos a veces se posan en remolques y casas rodantes.  A los murciélagos se los han encontrado en toldos, y en el interior de sombrillas también!</a:t>
              </a:r>
              <a:endParaRPr lang="es-ES" sz="1200" dirty="0" smtClean="0">
                <a:latin typeface="Sylfaen"/>
                <a:ea typeface="Times New Roman"/>
                <a:cs typeface="Arial"/>
              </a:endParaRPr>
            </a:p>
            <a:p>
              <a:pPr>
                <a:lnSpc>
                  <a:spcPts val="1317"/>
                </a:lnSpc>
                <a:spcAft>
                  <a:spcPts val="1317"/>
                </a:spcAft>
              </a:pPr>
              <a:r>
                <a:rPr lang="es-ES" sz="1200" dirty="0" smtClean="0">
                  <a:latin typeface="Century Gothic"/>
                  <a:ea typeface="Times New Roman"/>
                  <a:cs typeface="Arial"/>
                </a:rPr>
                <a:t>Si esos murciélagos no son descubiertos y removidos antes de que se vayan los campistas, los murciélagos podrían ser accidentalmente llevados a otras áreas de la provincia o al otro lado del país! </a:t>
              </a:r>
              <a:endParaRPr lang="es-ES" sz="1200" dirty="0">
                <a:latin typeface="Sylfaen"/>
                <a:ea typeface="Times New Roman"/>
                <a:cs typeface="Arial"/>
              </a:endParaRPr>
            </a:p>
          </p:txBody>
        </p:sp>
      </p:grpSp>
      <p:grpSp>
        <p:nvGrpSpPr>
          <p:cNvPr id="37" name="Group 36"/>
          <p:cNvGrpSpPr/>
          <p:nvPr/>
        </p:nvGrpSpPr>
        <p:grpSpPr>
          <a:xfrm>
            <a:off x="9878923" y="381000"/>
            <a:ext cx="2654306" cy="6847481"/>
            <a:chOff x="10139101" y="190459"/>
            <a:chExt cx="2654306" cy="6041897"/>
          </a:xfrm>
        </p:grpSpPr>
        <p:sp>
          <p:nvSpPr>
            <p:cNvPr id="12" name="Text Box 67"/>
            <p:cNvSpPr txBox="1">
              <a:spLocks noChangeArrowheads="1"/>
            </p:cNvSpPr>
            <p:nvPr/>
          </p:nvSpPr>
          <p:spPr bwMode="auto">
            <a:xfrm>
              <a:off x="10175530" y="190459"/>
              <a:ext cx="2581449" cy="4437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s-ES" sz="1500" b="1" cap="all" spc="55" dirty="0" smtClean="0">
                  <a:solidFill>
                    <a:srgbClr val="008080"/>
                  </a:solidFill>
                  <a:latin typeface="Century Gothic"/>
                  <a:cs typeface="Arial"/>
                </a:rPr>
                <a:t>Acerca de los murciélagos</a:t>
              </a:r>
            </a:p>
            <a:p>
              <a:pPr marL="376159" indent="-376159">
                <a:spcBef>
                  <a:spcPts val="658"/>
                </a:spcBef>
                <a:spcAft>
                  <a:spcPts val="658"/>
                </a:spcAft>
                <a:buFont typeface="Symbol"/>
                <a:buChar char=""/>
              </a:pPr>
              <a:r>
                <a:rPr lang="es-ES" sz="1100" dirty="0" smtClean="0">
                  <a:latin typeface="Century Gothic"/>
                  <a:ea typeface="Times New Roman"/>
                  <a:cs typeface="Arial"/>
                </a:rPr>
                <a:t>Es una especie protegida y es ilegal matarlos o lastimarlos  o mantenerlos en cautiverio.</a:t>
              </a:r>
            </a:p>
            <a:p>
              <a:pPr marL="376159" indent="-376159">
                <a:spcBef>
                  <a:spcPts val="658"/>
                </a:spcBef>
                <a:spcAft>
                  <a:spcPts val="658"/>
                </a:spcAft>
                <a:buFont typeface="Symbol"/>
                <a:buChar char=""/>
              </a:pPr>
              <a:r>
                <a:rPr lang="es-ES" sz="1100" dirty="0" smtClean="0">
                  <a:latin typeface="Century Gothic"/>
                  <a:ea typeface="Times New Roman"/>
                  <a:cs typeface="Arial"/>
                </a:rPr>
                <a:t>Son un control de pestes muy útil al comer millones de insectos (por ejemplo esos fastidiosos mosquitos!) </a:t>
              </a:r>
              <a:endParaRPr lang="es-ES" sz="1100" i="1" dirty="0" smtClean="0">
                <a:latin typeface="Century Gothic"/>
                <a:ea typeface="Times New Roman"/>
                <a:cs typeface="Arial"/>
              </a:endParaRPr>
            </a:p>
            <a:p>
              <a:pPr marL="376159" indent="-376159">
                <a:spcBef>
                  <a:spcPts val="658"/>
                </a:spcBef>
                <a:spcAft>
                  <a:spcPts val="658"/>
                </a:spcAft>
                <a:buFont typeface="Symbol"/>
                <a:buChar char=""/>
              </a:pPr>
              <a:r>
                <a:rPr lang="es-ES" sz="1100" dirty="0" smtClean="0">
                  <a:latin typeface="Century Gothic"/>
                  <a:ea typeface="Times New Roman"/>
                  <a:cs typeface="Arial"/>
                </a:rPr>
                <a:t>17 especie son nativas de Canadá – todas se alimentan de insectos.</a:t>
              </a:r>
              <a:endParaRPr lang="es-ES" sz="1100" i="1" dirty="0" smtClean="0">
                <a:latin typeface="Century Gothic"/>
                <a:ea typeface="Times New Roman"/>
                <a:cs typeface="Arial"/>
              </a:endParaRPr>
            </a:p>
            <a:p>
              <a:pPr marL="376159" indent="-376159">
                <a:spcBef>
                  <a:spcPts val="658"/>
                </a:spcBef>
                <a:spcAft>
                  <a:spcPts val="658"/>
                </a:spcAft>
                <a:buFont typeface="Symbol"/>
                <a:buChar char=""/>
              </a:pPr>
              <a:r>
                <a:rPr lang="es-ES" sz="1100" dirty="0" smtClean="0">
                  <a:latin typeface="Century Gothic"/>
                  <a:ea typeface="Times New Roman"/>
                  <a:cs typeface="Arial"/>
                </a:rPr>
                <a:t>Tres especies canadienses están registradas como Amenazadas en el acta federal de especies en </a:t>
              </a:r>
              <a:r>
                <a:rPr lang="es-ES" sz="1100" i="1" dirty="0" smtClean="0">
                  <a:latin typeface="Century Gothic"/>
                  <a:ea typeface="Times New Roman"/>
                  <a:cs typeface="Arial"/>
                </a:rPr>
                <a:t>Riesgo</a:t>
              </a:r>
              <a:r>
                <a:rPr lang="es-ES" sz="1100" dirty="0" smtClean="0">
                  <a:latin typeface="Century Gothic"/>
                  <a:ea typeface="Times New Roman"/>
                  <a:cs typeface="Arial"/>
                </a:rPr>
                <a:t>.</a:t>
              </a:r>
              <a:endParaRPr lang="es-ES" sz="1100" i="1" dirty="0" smtClean="0">
                <a:latin typeface="Century Gothic"/>
                <a:ea typeface="Times New Roman"/>
                <a:cs typeface="Arial"/>
              </a:endParaRPr>
            </a:p>
            <a:p>
              <a:pPr marL="376159" indent="-376159">
                <a:spcBef>
                  <a:spcPts val="658"/>
                </a:spcBef>
                <a:spcAft>
                  <a:spcPts val="658"/>
                </a:spcAft>
                <a:buFont typeface="Symbol"/>
                <a:buChar char=""/>
              </a:pPr>
              <a:r>
                <a:rPr lang="es-ES" sz="1100" dirty="0" smtClean="0">
                  <a:latin typeface="Century Gothic"/>
                  <a:ea typeface="Times New Roman"/>
                  <a:cs typeface="Arial"/>
                </a:rPr>
                <a:t>Nuestra especie más común, el murciélago marrón pequeño, pesa menos que 3 monedas de 5 centavos pero puede vivir más de 30 años!</a:t>
              </a:r>
              <a:endParaRPr lang="es-ES" sz="1100" i="1" dirty="0" smtClean="0">
                <a:latin typeface="Century Gothic"/>
                <a:ea typeface="Times New Roman"/>
                <a:cs typeface="Arial"/>
              </a:endParaRPr>
            </a:p>
            <a:p>
              <a:pPr algn="ctr">
                <a:lnSpc>
                  <a:spcPts val="1317"/>
                </a:lnSpc>
                <a:spcAft>
                  <a:spcPts val="1317"/>
                </a:spcAft>
              </a:pPr>
              <a:r>
                <a:rPr lang="es-ES" sz="1200" dirty="0" smtClean="0">
                  <a:latin typeface="Sylfaen"/>
                  <a:ea typeface="Times New Roman"/>
                  <a:cs typeface="Arial"/>
                </a:rPr>
                <a:t> </a:t>
              </a:r>
              <a:endParaRPr lang="es-ES" sz="1200" dirty="0">
                <a:latin typeface="Sylfaen"/>
                <a:ea typeface="Times New Roman"/>
                <a:cs typeface="Arial"/>
              </a:endParaRPr>
            </a:p>
          </p:txBody>
        </p:sp>
        <p:sp>
          <p:nvSpPr>
            <p:cNvPr id="28" name="Text Box 84"/>
            <p:cNvSpPr txBox="1">
              <a:spLocks noChangeArrowheads="1"/>
            </p:cNvSpPr>
            <p:nvPr/>
          </p:nvSpPr>
          <p:spPr bwMode="auto">
            <a:xfrm>
              <a:off x="10139101" y="5446061"/>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s-ES" sz="1200" smtClean="0">
                  <a:latin typeface="Century Gothic" panose="020B0502020202020204" pitchFamily="34" charset="0"/>
                  <a:ea typeface="Times New Roman"/>
                  <a:cs typeface="Times New Roman"/>
                </a:rPr>
                <a:t>Para más información, por favor contacte a:</a:t>
              </a:r>
            </a:p>
            <a:p>
              <a:pPr algn="ctr"/>
              <a:endParaRPr lang="es-ES" sz="1200" smtClean="0">
                <a:latin typeface="Century Gothic" panose="020B0502020202020204" pitchFamily="34" charset="0"/>
                <a:ea typeface="Times New Roman"/>
                <a:cs typeface="Times New Roman"/>
              </a:endParaRPr>
            </a:p>
            <a:p>
              <a:pPr algn="ctr"/>
              <a:r>
                <a:rPr lang="es-ES" sz="1200" smtClean="0">
                  <a:solidFill>
                    <a:srgbClr val="FF0000"/>
                  </a:solidFill>
                  <a:latin typeface="Century Gothic" panose="020B0502020202020204" pitchFamily="34" charset="0"/>
                  <a:ea typeface="Times New Roman"/>
                  <a:cs typeface="Times New Roman"/>
                </a:rPr>
                <a:t>Su contacto</a:t>
              </a:r>
              <a:endParaRPr lang="es-ES" sz="1200">
                <a:solidFill>
                  <a:srgbClr val="FF0000"/>
                </a:solidFill>
                <a:latin typeface="Century Gothic" panose="020B0502020202020204" pitchFamily="34" charset="0"/>
                <a:ea typeface="Times New Roman"/>
                <a:cs typeface="Times New Roman"/>
              </a:endParaRPr>
            </a:p>
          </p:txBody>
        </p:sp>
      </p:grpSp>
      <p:grpSp>
        <p:nvGrpSpPr>
          <p:cNvPr id="2" name="Group 1"/>
          <p:cNvGrpSpPr/>
          <p:nvPr/>
        </p:nvGrpSpPr>
        <p:grpSpPr>
          <a:xfrm>
            <a:off x="384838" y="2133600"/>
            <a:ext cx="2306115" cy="4747470"/>
            <a:chOff x="384838" y="2286000"/>
            <a:chExt cx="2306115" cy="4747470"/>
          </a:xfrm>
        </p:grpSpPr>
        <p:sp>
          <p:nvSpPr>
            <p:cNvPr id="34" name="TextBox 33"/>
            <p:cNvSpPr txBox="1"/>
            <p:nvPr/>
          </p:nvSpPr>
          <p:spPr>
            <a:xfrm>
              <a:off x="384838" y="6571805"/>
              <a:ext cx="2306115" cy="461665"/>
            </a:xfrm>
            <a:prstGeom prst="rect">
              <a:avLst/>
            </a:prstGeom>
            <a:noFill/>
          </p:spPr>
          <p:txBody>
            <a:bodyPr wrap="none" rtlCol="0">
              <a:spAutoFit/>
            </a:bodyPr>
            <a:lstStyle/>
            <a:p>
              <a:r>
                <a:rPr lang="es-ES" sz="1200" smtClean="0">
                  <a:solidFill>
                    <a:srgbClr val="FF0000"/>
                  </a:solidFill>
                  <a:latin typeface="Century Gothic" panose="020B0502020202020204" pitchFamily="34" charset="0"/>
                </a:rPr>
                <a:t>Su dirección aquí:</a:t>
              </a:r>
            </a:p>
            <a:p>
              <a:r>
                <a:rPr lang="es-ES" sz="1200" smtClean="0">
                  <a:solidFill>
                    <a:srgbClr val="FF0000"/>
                  </a:solidFill>
                  <a:latin typeface="Century Gothic" panose="020B0502020202020204" pitchFamily="34" charset="0"/>
                </a:rPr>
                <a:t>http://www.susitioweb.com/</a:t>
              </a:r>
              <a:endParaRPr lang="es-ES" sz="1200">
                <a:solidFill>
                  <a:srgbClr val="FF0000"/>
                </a:solidFill>
                <a:latin typeface="Century Gothic" panose="020B0502020202020204" pitchFamily="34" charset="0"/>
              </a:endParaRPr>
            </a:p>
          </p:txBody>
        </p:sp>
        <p:pic>
          <p:nvPicPr>
            <p:cNvPr id="21"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8409" y="2286000"/>
              <a:ext cx="1552575" cy="752475"/>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CuadroTexto 2"/>
          <p:cNvSpPr txBox="1"/>
          <p:nvPr/>
        </p:nvSpPr>
        <p:spPr>
          <a:xfrm>
            <a:off x="10591800" y="5791200"/>
            <a:ext cx="1295400" cy="307777"/>
          </a:xfrm>
          <a:prstGeom prst="rect">
            <a:avLst/>
          </a:prstGeom>
          <a:noFill/>
          <a:ln>
            <a:solidFill>
              <a:schemeClr val="bg1">
                <a:lumMod val="50000"/>
              </a:schemeClr>
            </a:solidFill>
          </a:ln>
        </p:spPr>
        <p:txBody>
          <a:bodyPr wrap="square" rtlCol="0">
            <a:spAutoFit/>
          </a:bodyPr>
          <a:lstStyle/>
          <a:p>
            <a:r>
              <a:rPr lang="es-ES" sz="1400" dirty="0" smtClean="0"/>
              <a:t>SU LOGO AQUÍ</a:t>
            </a:r>
            <a:endParaRPr lang="es-ES" sz="1400" dirty="0"/>
          </a:p>
        </p:txBody>
      </p:sp>
      <p:sp>
        <p:nvSpPr>
          <p:cNvPr id="4" name="CuadroTexto 3"/>
          <p:cNvSpPr txBox="1"/>
          <p:nvPr/>
        </p:nvSpPr>
        <p:spPr>
          <a:xfrm>
            <a:off x="914400" y="5029200"/>
            <a:ext cx="1295400" cy="307777"/>
          </a:xfrm>
          <a:prstGeom prst="rect">
            <a:avLst/>
          </a:prstGeom>
          <a:noFill/>
          <a:ln>
            <a:solidFill>
              <a:schemeClr val="bg1">
                <a:lumMod val="50000"/>
              </a:schemeClr>
            </a:solidFill>
          </a:ln>
        </p:spPr>
        <p:txBody>
          <a:bodyPr wrap="square" rtlCol="0">
            <a:spAutoFit/>
          </a:bodyPr>
          <a:lstStyle/>
          <a:p>
            <a:r>
              <a:rPr lang="es-ES" sz="1400" smtClean="0"/>
              <a:t>SU LOGO AQUÍ</a:t>
            </a:r>
            <a:endParaRPr lang="es-ES" sz="1400"/>
          </a:p>
        </p:txBody>
      </p:sp>
    </p:spTree>
    <p:extLst>
      <p:ext uri="{BB962C8B-B14F-4D97-AF65-F5344CB8AC3E}">
        <p14:creationId xmlns:p14="http://schemas.microsoft.com/office/powerpoint/2010/main" val="2743806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 Box 97"/>
          <p:cNvSpPr txBox="1">
            <a:spLocks noChangeArrowheads="1"/>
          </p:cNvSpPr>
          <p:nvPr/>
        </p:nvSpPr>
        <p:spPr bwMode="auto">
          <a:xfrm>
            <a:off x="191870" y="3429000"/>
            <a:ext cx="2819401" cy="3667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s-ES" sz="1500" b="1" cap="all" spc="55" dirty="0" smtClean="0">
                <a:solidFill>
                  <a:srgbClr val="008080"/>
                </a:solidFill>
                <a:latin typeface="Century Gothic"/>
                <a:cs typeface="Arial"/>
              </a:rPr>
              <a:t>MURCIÉLAGOS PERDIDOS</a:t>
            </a:r>
          </a:p>
          <a:p>
            <a:r>
              <a:rPr lang="es-ES" sz="1200" dirty="0" smtClean="0">
                <a:latin typeface="Century Gothic" panose="020B0502020202020204" pitchFamily="34" charset="0"/>
              </a:rPr>
              <a:t>Los murciélagos que son llevados a nuevas áreas podrían no encontrar dormideros seguros o lugares para hibernar .  </a:t>
            </a:r>
          </a:p>
          <a:p>
            <a:endParaRPr lang="es-ES" sz="1200" dirty="0" smtClean="0">
              <a:latin typeface="Century Gothic" panose="020B0502020202020204" pitchFamily="34" charset="0"/>
            </a:endParaRPr>
          </a:p>
          <a:p>
            <a:r>
              <a:rPr lang="es-ES" sz="1200" dirty="0" smtClean="0">
                <a:latin typeface="Century Gothic" panose="020B0502020202020204" pitchFamily="34" charset="0"/>
              </a:rPr>
              <a:t>Podrían no sobrevivir a su desplazamiento.</a:t>
            </a:r>
          </a:p>
          <a:p>
            <a:endParaRPr lang="es-ES" sz="1200" dirty="0" smtClean="0">
              <a:latin typeface="Century Gothic" panose="020B0502020202020204" pitchFamily="34" charset="0"/>
            </a:endParaRPr>
          </a:p>
          <a:p>
            <a:pPr algn="ctr">
              <a:spcBef>
                <a:spcPts val="658"/>
              </a:spcBef>
              <a:spcAft>
                <a:spcPts val="1317"/>
              </a:spcAft>
            </a:pPr>
            <a:endParaRPr lang="es-ES" sz="1500" b="1" cap="all" spc="55" dirty="0">
              <a:solidFill>
                <a:srgbClr val="008080"/>
              </a:solidFill>
              <a:latin typeface="Century Gothic"/>
              <a:cs typeface="Arial"/>
            </a:endParaRPr>
          </a:p>
        </p:txBody>
      </p:sp>
      <p:grpSp>
        <p:nvGrpSpPr>
          <p:cNvPr id="2074" name="Group 2073"/>
          <p:cNvGrpSpPr/>
          <p:nvPr/>
        </p:nvGrpSpPr>
        <p:grpSpPr>
          <a:xfrm>
            <a:off x="3417676" y="685806"/>
            <a:ext cx="2754524" cy="6095994"/>
            <a:chOff x="3566344" y="685800"/>
            <a:chExt cx="2754524" cy="5705225"/>
          </a:xfrm>
        </p:grpSpPr>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712713"/>
              <a:ext cx="2754524" cy="367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s-ES" sz="1200" cap="all" dirty="0" smtClean="0">
                  <a:solidFill>
                    <a:srgbClr val="808000"/>
                  </a:solidFill>
                  <a:latin typeface="Century Gothic" panose="020B0502020202020204" pitchFamily="34" charset="0"/>
                  <a:cs typeface="Arial"/>
                </a:rPr>
                <a:t>CÓMO PUEDE AYUDAR</a:t>
              </a:r>
            </a:p>
            <a:p>
              <a:r>
                <a:rPr lang="es-ES" sz="1200" b="1" dirty="0" smtClean="0">
                  <a:latin typeface="Century Gothic" panose="020B0502020202020204" pitchFamily="34" charset="0"/>
                  <a:ea typeface="Times New Roman"/>
                </a:rPr>
                <a:t>ANTES QUE DEJE SU CAMPAMENTO</a:t>
              </a:r>
              <a:endParaRPr lang="es-ES"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es-ES" sz="1000" dirty="0" smtClean="0">
                  <a:latin typeface="Century Gothic" panose="020B0502020202020204" pitchFamily="34" charset="0"/>
                  <a:ea typeface="Times New Roman"/>
                  <a:cs typeface="Arial"/>
                </a:rPr>
                <a:t>Inspeccione por fuera su casa rodante, </a:t>
              </a:r>
              <a:r>
                <a:rPr lang="es-ES" sz="1000" dirty="0" err="1" smtClean="0">
                  <a:latin typeface="Century Gothic" panose="020B0502020202020204" pitchFamily="34" charset="0"/>
                  <a:ea typeface="Times New Roman"/>
                  <a:cs typeface="Arial"/>
                </a:rPr>
                <a:t>trailer</a:t>
              </a:r>
              <a:r>
                <a:rPr lang="es-ES" sz="1000" dirty="0" smtClean="0">
                  <a:latin typeface="Century Gothic" panose="020B0502020202020204" pitchFamily="34" charset="0"/>
                  <a:ea typeface="Times New Roman"/>
                  <a:cs typeface="Arial"/>
                </a:rPr>
                <a:t> o carpa antes de que se vaya para asegurarse que no haya murciélagos durmiendo allí.</a:t>
              </a:r>
            </a:p>
            <a:p>
              <a:pPr marL="292601" indent="-292601">
                <a:lnSpc>
                  <a:spcPts val="1023"/>
                </a:lnSpc>
                <a:spcAft>
                  <a:spcPts val="1023"/>
                </a:spcAft>
                <a:buFont typeface="Symbol"/>
                <a:buChar char=""/>
              </a:pPr>
              <a:r>
                <a:rPr lang="es-ES" sz="1000" dirty="0" smtClean="0">
                  <a:latin typeface="Century Gothic" panose="020B0502020202020204" pitchFamily="34" charset="0"/>
                  <a:ea typeface="Times New Roman"/>
                  <a:cs typeface="Arial"/>
                </a:rPr>
                <a:t>Verifique la parte interna de su sombrilla antes de guardarla , y revise sus toldos antes de enrollarlos.</a:t>
              </a:r>
            </a:p>
            <a:p>
              <a:pPr marL="292601" indent="-292601">
                <a:lnSpc>
                  <a:spcPts val="1023"/>
                </a:lnSpc>
                <a:spcAft>
                  <a:spcPts val="1023"/>
                </a:spcAft>
                <a:buFont typeface="Symbol"/>
                <a:buChar char=""/>
              </a:pPr>
              <a:r>
                <a:rPr lang="es-ES" sz="1000" dirty="0" smtClean="0">
                  <a:latin typeface="Century Gothic" panose="020B0502020202020204" pitchFamily="34" charset="0"/>
                  <a:ea typeface="Times New Roman"/>
                  <a:cs typeface="Arial"/>
                </a:rPr>
                <a:t>De ser posible, revise sus toldos y sombrillas y ciérrelos antes que vaya a dormir.</a:t>
              </a:r>
            </a:p>
            <a:p>
              <a:pPr>
                <a:tabLst>
                  <a:tab pos="0" algn="l"/>
                </a:tabLst>
              </a:pPr>
              <a:r>
                <a:rPr lang="es-ES" sz="1200" b="1" dirty="0" smtClean="0">
                  <a:latin typeface="Century Gothic" panose="020B0502020202020204" pitchFamily="34" charset="0"/>
                  <a:ea typeface="Times New Roman"/>
                </a:rPr>
                <a:t>A LA LLEGADA A SU CAMPAMENTO</a:t>
              </a:r>
              <a:endParaRPr lang="es-ES"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es-ES" sz="1000" dirty="0" smtClean="0">
                  <a:latin typeface="Century Gothic" panose="020B0502020202020204" pitchFamily="34" charset="0"/>
                  <a:ea typeface="Times New Roman"/>
                  <a:cs typeface="Arial"/>
                </a:rPr>
                <a:t>Revise cuidadosamente sus toldos, sombrillas y casas rodantes con toldos extensibles mientras los abre.</a:t>
              </a:r>
            </a:p>
            <a:p>
              <a:pPr marL="292601" indent="-292601">
                <a:lnSpc>
                  <a:spcPts val="1023"/>
                </a:lnSpc>
                <a:spcAft>
                  <a:spcPts val="1023"/>
                </a:spcAft>
                <a:buFont typeface="Symbol"/>
                <a:buChar char=""/>
              </a:pPr>
              <a:r>
                <a:rPr lang="es-ES" sz="1000" dirty="0" smtClean="0">
                  <a:latin typeface="Century Gothic" panose="020B0502020202020204" pitchFamily="34" charset="0"/>
                  <a:ea typeface="Times New Roman"/>
                  <a:cs typeface="Arial"/>
                </a:rPr>
                <a:t>Si encuentra un murciélago, repórtelo con oficiales locales de vida salvaje (conservación) (ver información de contacto), y de ser posible, retenga al murciélago con cuidado (ver instrucciones en el recuadro marrón).</a:t>
              </a:r>
              <a:endParaRPr lang="es-ES" sz="1000" dirty="0">
                <a:latin typeface="Century Gothic" panose="020B0502020202020204" pitchFamily="34" charset="0"/>
                <a:ea typeface="Times New Roman"/>
                <a:cs typeface="Arial"/>
              </a:endParaRPr>
            </a:p>
          </p:txBody>
        </p:sp>
      </p:grpSp>
      <p:grpSp>
        <p:nvGrpSpPr>
          <p:cNvPr id="39" name="Group 38"/>
          <p:cNvGrpSpPr/>
          <p:nvPr/>
        </p:nvGrpSpPr>
        <p:grpSpPr>
          <a:xfrm>
            <a:off x="6664705" y="830050"/>
            <a:ext cx="2666999" cy="5953238"/>
            <a:chOff x="6553200" y="830044"/>
            <a:chExt cx="2666999" cy="5953237"/>
          </a:xfrm>
        </p:grpSpPr>
        <p:sp>
          <p:nvSpPr>
            <p:cNvPr id="2075" name="Rectangle 2074"/>
            <p:cNvSpPr/>
            <p:nvPr/>
          </p:nvSpPr>
          <p:spPr>
            <a:xfrm>
              <a:off x="6553200" y="830044"/>
              <a:ext cx="2666999" cy="4889607"/>
            </a:xfrm>
            <a:prstGeom prst="rect">
              <a:avLst/>
            </a:prstGeom>
          </p:spPr>
          <p:txBody>
            <a:bodyPr wrap="square">
              <a:spAutoFit/>
            </a:bodyPr>
            <a:lstStyle/>
            <a:p>
              <a:pPr>
                <a:spcBef>
                  <a:spcPts val="1536"/>
                </a:spcBef>
                <a:spcAft>
                  <a:spcPts val="512"/>
                </a:spcAft>
              </a:pPr>
              <a:r>
                <a:rPr lang="es-ES" sz="1200" b="1" cap="all" dirty="0" smtClean="0">
                  <a:solidFill>
                    <a:srgbClr val="808000"/>
                  </a:solidFill>
                  <a:latin typeface="Century Gothic"/>
                  <a:cs typeface="Arial"/>
                </a:rPr>
                <a:t>MIENTRAS RECOGE SU CAMPAMENTO </a:t>
              </a:r>
              <a:r>
                <a:rPr lang="es-ES" sz="1200" cap="all" dirty="0" smtClean="0">
                  <a:solidFill>
                    <a:srgbClr val="808000"/>
                  </a:solidFill>
                  <a:latin typeface="Century Gothic"/>
                  <a:cs typeface="Arial"/>
                </a:rPr>
                <a:t>SI VE UN MUERCIÉLAGO EN EL EXTERIOR DE SU CASA RODANTE o EN UN TOLDO</a:t>
              </a:r>
            </a:p>
            <a:p>
              <a:pPr marL="292601" indent="-292601">
                <a:lnSpc>
                  <a:spcPts val="1023"/>
                </a:lnSpc>
                <a:spcAft>
                  <a:spcPts val="1023"/>
                </a:spcAft>
                <a:buFont typeface="Symbol"/>
                <a:buChar char=""/>
              </a:pPr>
              <a:endParaRPr lang="es-ES" sz="1000" dirty="0" smtClean="0">
                <a:latin typeface="Century Gothic"/>
                <a:ea typeface="Times New Roman"/>
                <a:cs typeface="Arial"/>
              </a:endParaRPr>
            </a:p>
            <a:p>
              <a:pPr marL="292601" indent="-292601">
                <a:lnSpc>
                  <a:spcPts val="1023"/>
                </a:lnSpc>
                <a:spcAft>
                  <a:spcPts val="1023"/>
                </a:spcAft>
                <a:buFont typeface="Symbol"/>
                <a:buChar char=""/>
              </a:pPr>
              <a:r>
                <a:rPr lang="es-ES" sz="1000" dirty="0" smtClean="0">
                  <a:latin typeface="Century Gothic"/>
                  <a:ea typeface="Times New Roman"/>
                  <a:cs typeface="Arial"/>
                </a:rPr>
                <a:t>Vigile al murciélago, y mantenga alejado a niños y mascotas de él. Como la mayoría de fauna silvestre, los murciélagos morderán si son manipulados.</a:t>
              </a:r>
              <a:endParaRPr lang="es-ES" sz="1000" dirty="0" smtClean="0">
                <a:latin typeface="Sylfaen"/>
                <a:ea typeface="Times New Roman"/>
                <a:cs typeface="Arial"/>
              </a:endParaRPr>
            </a:p>
            <a:p>
              <a:pPr marL="292601" indent="-292601">
                <a:lnSpc>
                  <a:spcPts val="1023"/>
                </a:lnSpc>
                <a:spcAft>
                  <a:spcPts val="1023"/>
                </a:spcAft>
                <a:buFont typeface="Symbol"/>
                <a:buChar char=""/>
              </a:pPr>
              <a:r>
                <a:rPr lang="es-ES" sz="1000" dirty="0" smtClean="0">
                  <a:latin typeface="Century Gothic"/>
                  <a:ea typeface="Times New Roman"/>
                  <a:cs typeface="Arial"/>
                </a:rPr>
                <a:t>El murciélago probablemente se alejará por sí solo. Asegúrese que se haya ido antes que usted se marche del campamento.</a:t>
              </a:r>
              <a:endParaRPr lang="es-ES" sz="1000" dirty="0" smtClean="0">
                <a:latin typeface="Sylfaen"/>
                <a:ea typeface="Times New Roman"/>
                <a:cs typeface="Arial"/>
              </a:endParaRPr>
            </a:p>
            <a:p>
              <a:pPr marL="292601" indent="-292601">
                <a:lnSpc>
                  <a:spcPts val="1023"/>
                </a:lnSpc>
                <a:spcAft>
                  <a:spcPts val="1023"/>
                </a:spcAft>
                <a:buFont typeface="Symbol"/>
                <a:buChar char=""/>
              </a:pPr>
              <a:r>
                <a:rPr lang="es-ES" sz="1000" dirty="0" smtClean="0">
                  <a:latin typeface="Century Gothic"/>
                  <a:ea typeface="Times New Roman"/>
                  <a:cs typeface="Arial"/>
                </a:rPr>
                <a:t>No cierre su sombrilla o recoja su toldo si hay un murciélago presente allí.</a:t>
              </a:r>
              <a:endParaRPr lang="es-ES" sz="1000" dirty="0" smtClean="0">
                <a:latin typeface="Sylfaen"/>
                <a:ea typeface="Times New Roman"/>
                <a:cs typeface="Arial"/>
              </a:endParaRPr>
            </a:p>
            <a:p>
              <a:pPr marL="292601" indent="-292601">
                <a:lnSpc>
                  <a:spcPts val="1023"/>
                </a:lnSpc>
                <a:spcAft>
                  <a:spcPts val="1023"/>
                </a:spcAft>
                <a:buFont typeface="Symbol"/>
                <a:buChar char=""/>
              </a:pPr>
              <a:r>
                <a:rPr lang="es-ES" sz="1000" dirty="0" smtClean="0">
                  <a:latin typeface="Century Gothic"/>
                  <a:ea typeface="Times New Roman"/>
                  <a:cs typeface="Arial"/>
                </a:rPr>
                <a:t>Si el murciélago no se aleja por sí solo, </a:t>
              </a:r>
              <a:r>
                <a:rPr lang="es-ES" sz="1000" b="1" dirty="0" smtClean="0">
                  <a:latin typeface="Century Gothic"/>
                  <a:ea typeface="Times New Roman"/>
                  <a:cs typeface="Arial"/>
                </a:rPr>
                <a:t>con cuidado y delicadamente </a:t>
              </a:r>
              <a:r>
                <a:rPr lang="es-ES" sz="1000" dirty="0" smtClean="0">
                  <a:latin typeface="Century Gothic"/>
                  <a:ea typeface="Times New Roman"/>
                  <a:cs typeface="Arial"/>
                </a:rPr>
                <a:t> empuje al murciélago con una escoba para removerlo de su casa rodante o sombrilla.</a:t>
              </a:r>
            </a:p>
            <a:p>
              <a:pPr marL="292601" indent="-292601">
                <a:lnSpc>
                  <a:spcPts val="1023"/>
                </a:lnSpc>
                <a:spcAft>
                  <a:spcPts val="1023"/>
                </a:spcAft>
                <a:buFont typeface="Symbol"/>
                <a:buChar char=""/>
              </a:pPr>
              <a:r>
                <a:rPr lang="es-ES" sz="1000" dirty="0" smtClean="0">
                  <a:latin typeface="Century Gothic"/>
                  <a:ea typeface="Times New Roman"/>
                  <a:cs typeface="Arial"/>
                </a:rPr>
                <a:t>Si el murciélago no se aleja, póngalo en un árbol o arbusto, lo suficientemente alto para que los niños y mascotas no lo alcancen.</a:t>
              </a:r>
              <a:endParaRPr lang="es-ES" sz="1000" i="1" dirty="0">
                <a:solidFill>
                  <a:srgbClr val="FFFFFF"/>
                </a:solidFill>
                <a:latin typeface="Sylfaen"/>
                <a:ea typeface="Times New Roman"/>
                <a:cs typeface="Arial"/>
              </a:endParaRPr>
            </a:p>
          </p:txBody>
        </p:sp>
        <p:sp>
          <p:nvSpPr>
            <p:cNvPr id="2076" name="TextBox 2075"/>
            <p:cNvSpPr txBox="1"/>
            <p:nvPr/>
          </p:nvSpPr>
          <p:spPr>
            <a:xfrm>
              <a:off x="6705599" y="5613730"/>
              <a:ext cx="2362199" cy="1169551"/>
            </a:xfrm>
            <a:prstGeom prst="rect">
              <a:avLst/>
            </a:prstGeom>
            <a:solidFill>
              <a:srgbClr val="B03B00"/>
            </a:solidFill>
          </p:spPr>
          <p:txBody>
            <a:bodyPr wrap="square" rtlCol="0">
              <a:spAutoFit/>
            </a:bodyPr>
            <a:lstStyle/>
            <a:p>
              <a:pPr algn="ctr"/>
              <a:r>
                <a:rPr lang="es-ES" sz="1000" i="1" dirty="0" smtClean="0">
                  <a:solidFill>
                    <a:schemeClr val="bg1"/>
                  </a:solidFill>
                  <a:latin typeface="Segoe UI Symbol" panose="020B0502040204020203" pitchFamily="34" charset="0"/>
                  <a:ea typeface="Segoe UI Symbol" panose="020B0502040204020203" pitchFamily="34" charset="0"/>
                </a:rPr>
                <a:t>Recuerde, </a:t>
              </a:r>
              <a:r>
                <a:rPr lang="es-ES" sz="1000" b="1" i="1" dirty="0" smtClean="0">
                  <a:solidFill>
                    <a:schemeClr val="bg1"/>
                  </a:solidFill>
                  <a:latin typeface="Segoe UI Symbol" panose="020B0502040204020203" pitchFamily="34" charset="0"/>
                  <a:ea typeface="Segoe UI Symbol" panose="020B0502040204020203" pitchFamily="34" charset="0"/>
                </a:rPr>
                <a:t>nunca</a:t>
              </a:r>
              <a:r>
                <a:rPr lang="es-ES" sz="1000" i="1" dirty="0" smtClean="0">
                  <a:solidFill>
                    <a:schemeClr val="bg1"/>
                  </a:solidFill>
                  <a:latin typeface="Segoe UI Symbol" panose="020B0502040204020203" pitchFamily="34" charset="0"/>
                  <a:ea typeface="Segoe UI Symbol" panose="020B0502040204020203" pitchFamily="34" charset="0"/>
                </a:rPr>
                <a:t> toque a un </a:t>
              </a:r>
              <a:r>
                <a:rPr lang="es-ES" sz="1000" i="1" dirty="0" err="1" smtClean="0">
                  <a:solidFill>
                    <a:schemeClr val="bg1"/>
                  </a:solidFill>
                  <a:latin typeface="Segoe UI Symbol" panose="020B0502040204020203" pitchFamily="34" charset="0"/>
                  <a:ea typeface="Segoe UI Symbol" panose="020B0502040204020203" pitchFamily="34" charset="0"/>
                </a:rPr>
                <a:t>muerciélago</a:t>
              </a:r>
              <a:r>
                <a:rPr lang="es-ES" sz="1000" i="1" dirty="0" smtClean="0">
                  <a:solidFill>
                    <a:schemeClr val="bg1"/>
                  </a:solidFill>
                  <a:latin typeface="Segoe UI Symbol" panose="020B0502040204020203" pitchFamily="34" charset="0"/>
                  <a:ea typeface="Segoe UI Symbol" panose="020B0502040204020203" pitchFamily="34" charset="0"/>
                </a:rPr>
                <a:t> con sus manos. Use una toalla gruesa, guantes para horno o guante de cuero para retirar un murciélago, o GENTILMENTE empuje el murciélago a un contenedor usando una escoba de paja.</a:t>
              </a:r>
              <a:endParaRPr lang="es-ES" dirty="0"/>
            </a:p>
          </p:txBody>
        </p:sp>
      </p:grpSp>
      <p:grpSp>
        <p:nvGrpSpPr>
          <p:cNvPr id="38" name="Group 37"/>
          <p:cNvGrpSpPr/>
          <p:nvPr/>
        </p:nvGrpSpPr>
        <p:grpSpPr>
          <a:xfrm>
            <a:off x="10058400" y="301824"/>
            <a:ext cx="2286000" cy="6563856"/>
            <a:chOff x="10058378" y="491035"/>
            <a:chExt cx="2286000" cy="6563856"/>
          </a:xfrm>
        </p:grpSpPr>
        <p:sp>
          <p:nvSpPr>
            <p:cNvPr id="36" name="Rectangle 91"/>
            <p:cNvSpPr>
              <a:spLocks noChangeArrowheads="1"/>
            </p:cNvSpPr>
            <p:nvPr/>
          </p:nvSpPr>
          <p:spPr bwMode="auto">
            <a:xfrm>
              <a:off x="10106385" y="491035"/>
              <a:ext cx="2189985" cy="3108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s-ES" altLang="en-US" sz="1200" dirty="0" smtClean="0">
                  <a:solidFill>
                    <a:srgbClr val="808000"/>
                  </a:solidFill>
                  <a:latin typeface="Century Gothic" pitchFamily="34" charset="0"/>
                  <a:cs typeface="Arial" pitchFamily="34" charset="0"/>
                </a:rPr>
                <a:t>SI NECESITA AYUDA</a:t>
              </a:r>
            </a:p>
            <a:p>
              <a:pPr defTabSz="780272" eaLnBrk="0" fontAlgn="base" hangingPunct="0">
                <a:spcBef>
                  <a:spcPct val="0"/>
                </a:spcBef>
                <a:spcAft>
                  <a:spcPct val="0"/>
                </a:spcAft>
              </a:pPr>
              <a:r>
                <a:rPr lang="es-ES" altLang="en-US" sz="1000" dirty="0" smtClean="0">
                  <a:latin typeface="Century Gothic" pitchFamily="34" charset="0"/>
                  <a:ea typeface="Times New Roman" pitchFamily="18" charset="0"/>
                  <a:cs typeface="Arial" pitchFamily="34" charset="0"/>
                </a:rPr>
                <a:t>Si usted ha sido mordido o arañado por un murciélago, vea a un doctor inmediatamente ya que usted necesitará vacunas antirrábicas. No se asuste, muy pocos murciélagos tienen rabia, pero igualmente usted debe ver a un doctor.</a:t>
              </a:r>
            </a:p>
            <a:p>
              <a:pPr defTabSz="780272" eaLnBrk="0" fontAlgn="base" hangingPunct="0">
                <a:spcBef>
                  <a:spcPct val="0"/>
                </a:spcBef>
                <a:spcAft>
                  <a:spcPct val="0"/>
                </a:spcAft>
              </a:pPr>
              <a:endParaRPr lang="es-ES"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000" dirty="0" smtClean="0">
                  <a:latin typeface="Century Gothic" pitchFamily="34" charset="0"/>
                  <a:ea typeface="Times New Roman" pitchFamily="18" charset="0"/>
                  <a:cs typeface="Arial" pitchFamily="34" charset="0"/>
                </a:rPr>
                <a:t>Si usted necesita ayuda para manipular un murciélago en su casa rodante, o si usted a encontrado a un murciélago que parece lastimado o enfermo, por favor contacte</a:t>
              </a:r>
            </a:p>
            <a:p>
              <a:pPr defTabSz="780272" eaLnBrk="0" fontAlgn="base" hangingPunct="0">
                <a:spcBef>
                  <a:spcPct val="0"/>
                </a:spcBef>
                <a:spcAft>
                  <a:spcPct val="0"/>
                </a:spcAft>
              </a:pPr>
              <a:endParaRPr lang="es-ES"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000" dirty="0" smtClean="0">
                  <a:solidFill>
                    <a:srgbClr val="FF0000"/>
                  </a:solidFill>
                  <a:latin typeface="Century Gothic" pitchFamily="34" charset="0"/>
                  <a:ea typeface="Times New Roman" pitchFamily="18" charset="0"/>
                  <a:cs typeface="Arial" pitchFamily="34" charset="0"/>
                </a:rPr>
                <a:t>&lt;información de contacto&gt;</a:t>
              </a:r>
              <a:endParaRPr lang="es-ES" altLang="en-US" sz="1500" dirty="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8" y="4685011"/>
              <a:ext cx="2286000"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es-ES" altLang="en-US" sz="1200" dirty="0" smtClean="0">
                  <a:solidFill>
                    <a:srgbClr val="808000"/>
                  </a:solidFill>
                  <a:latin typeface="Century Gothic" pitchFamily="34" charset="0"/>
                  <a:cs typeface="Arial" pitchFamily="34" charset="0"/>
                </a:rPr>
                <a:t>PARA MÁS INFORMACIÓN SOBRE MURCIÉLAGOS</a:t>
              </a:r>
            </a:p>
            <a:p>
              <a:pPr marL="171450" indent="-171450" defTabSz="780272" eaLnBrk="0" fontAlgn="base" hangingPunct="0">
                <a:spcBef>
                  <a:spcPct val="0"/>
                </a:spcBef>
                <a:spcAft>
                  <a:spcPct val="0"/>
                </a:spcAft>
                <a:buFont typeface="Arial" panose="020B0604020202020204" pitchFamily="34" charset="0"/>
                <a:buChar char="•"/>
              </a:pPr>
              <a:r>
                <a:rPr lang="es-ES" altLang="en-US" sz="1000" dirty="0" smtClean="0">
                  <a:solidFill>
                    <a:srgbClr val="FF0000"/>
                  </a:solidFill>
                  <a:latin typeface="Century Gothic" panose="020B0502020202020204" pitchFamily="34" charset="0"/>
                  <a:ea typeface="Times New Roman" pitchFamily="18" charset="0"/>
                  <a:cs typeface="Arial" pitchFamily="34" charset="0"/>
                </a:rPr>
                <a:t>Organizaciones locales de murciélagos (BCBAT, ABAT, programa de la comunidad de murciélagos etc.)</a:t>
              </a:r>
            </a:p>
            <a:p>
              <a:pPr marL="171450" indent="-171450" defTabSz="780272" eaLnBrk="0" fontAlgn="base" hangingPunct="0">
                <a:spcBef>
                  <a:spcPct val="0"/>
                </a:spcBef>
                <a:spcAft>
                  <a:spcPct val="0"/>
                </a:spcAft>
                <a:buFont typeface="Arial" panose="020B0604020202020204" pitchFamily="34" charset="0"/>
                <a:buChar char="•"/>
              </a:pPr>
              <a:r>
                <a:rPr lang="es-ES" altLang="en-US" sz="1000" i="1" dirty="0" smtClean="0">
                  <a:latin typeface="Century Gothic" pitchFamily="34" charset="0"/>
                  <a:ea typeface="Times New Roman" pitchFamily="18" charset="0"/>
                  <a:cs typeface="Arial" pitchFamily="34" charset="0"/>
                </a:rPr>
                <a:t>El síndrome de la nariz </a:t>
              </a:r>
              <a:r>
                <a:rPr lang="es-ES" altLang="en-US" sz="1000" i="1" dirty="0" err="1" smtClean="0">
                  <a:latin typeface="Century Gothic" pitchFamily="34" charset="0"/>
                  <a:ea typeface="Times New Roman" pitchFamily="18" charset="0"/>
                  <a:cs typeface="Arial" pitchFamily="34" charset="0"/>
                </a:rPr>
                <a:t>blanca</a:t>
              </a:r>
              <a:r>
                <a:rPr lang="es-ES" altLang="en-US" sz="1000" i="1" dirty="0" err="1" smtClean="0">
                  <a:latin typeface="Century Gothic" pitchFamily="34" charset="0"/>
                  <a:ea typeface="Times New Roman" pitchFamily="18" charset="0"/>
                  <a:cs typeface="Arial" pitchFamily="34" charset="0"/>
                  <a:hlinkClick r:id="rId4"/>
                </a:rPr>
                <a:t>https</a:t>
              </a:r>
              <a:r>
                <a:rPr lang="es-ES" altLang="en-US" sz="1000" i="1" dirty="0" smtClean="0">
                  <a:latin typeface="Century Gothic" pitchFamily="34" charset="0"/>
                  <a:ea typeface="Times New Roman" pitchFamily="18" charset="0"/>
                  <a:cs typeface="Arial" pitchFamily="34" charset="0"/>
                  <a:hlinkClick r:id="rId4"/>
                </a:rPr>
                <a:t>://www.whitenosesyndrome.org/</a:t>
              </a:r>
              <a:endParaRPr lang="es-ES"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s-ES" altLang="en-US" sz="1000" dirty="0" smtClean="0">
                  <a:latin typeface="Century Gothic" panose="020B0502020202020204" pitchFamily="34" charset="0"/>
                  <a:ea typeface="Times New Roman" pitchFamily="18" charset="0"/>
                  <a:cs typeface="Arial" pitchFamily="34" charset="0"/>
                </a:rPr>
                <a:t>Conservación internacional de </a:t>
              </a:r>
              <a:r>
                <a:rPr lang="es-ES" altLang="en-US" sz="1000" dirty="0" err="1" smtClean="0">
                  <a:latin typeface="Century Gothic" panose="020B0502020202020204" pitchFamily="34" charset="0"/>
                  <a:ea typeface="Times New Roman" pitchFamily="18" charset="0"/>
                  <a:cs typeface="Arial" pitchFamily="34" charset="0"/>
                </a:rPr>
                <a:t>murciélagos</a:t>
              </a:r>
              <a:r>
                <a:rPr lang="es-ES" altLang="en-US" sz="1000" i="1" dirty="0" err="1" smtClean="0">
                  <a:latin typeface="Century Gothic" pitchFamily="34" charset="0"/>
                  <a:ea typeface="Times New Roman" pitchFamily="18" charset="0"/>
                  <a:cs typeface="Arial" pitchFamily="34" charset="0"/>
                  <a:hlinkClick r:id="rId5"/>
                </a:rPr>
                <a:t>www.batcon.org</a:t>
              </a:r>
              <a:r>
                <a:rPr lang="es-ES" altLang="en-US" sz="1000" i="1" dirty="0" smtClean="0">
                  <a:latin typeface="Century Gothic" pitchFamily="34" charset="0"/>
                  <a:ea typeface="Times New Roman" pitchFamily="18" charset="0"/>
                  <a:cs typeface="Arial" pitchFamily="34" charset="0"/>
                  <a:hlinkClick r:id="rId5"/>
                </a:rPr>
                <a:t>/why-bats/bats-are/bats-are-important</a:t>
              </a:r>
              <a:endParaRPr lang="es-ES"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s-ES" altLang="en-US" sz="1000" dirty="0" smtClean="0">
                  <a:solidFill>
                    <a:srgbClr val="FF0000"/>
                  </a:solidFill>
                  <a:latin typeface="Century Gothic" panose="020B0502020202020204" pitchFamily="34" charset="0"/>
                  <a:ea typeface="Times New Roman" pitchFamily="18" charset="0"/>
                  <a:cs typeface="Arial" pitchFamily="34" charset="0"/>
                </a:rPr>
                <a:t>Más?</a:t>
              </a:r>
            </a:p>
            <a:p>
              <a:pPr marL="171450" indent="-171450" defTabSz="780272" eaLnBrk="0" fontAlgn="base" hangingPunct="0">
                <a:spcBef>
                  <a:spcPct val="0"/>
                </a:spcBef>
                <a:spcAft>
                  <a:spcPct val="0"/>
                </a:spcAft>
                <a:buFont typeface="Arial" panose="020B0604020202020204" pitchFamily="34" charset="0"/>
                <a:buChar char="•"/>
              </a:pPr>
              <a:endParaRPr lang="es-ES" altLang="en-US" sz="1000" dirty="0" smtClean="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r>
                <a:rPr lang="es-ES" altLang="en-US" sz="1000" dirty="0">
                  <a:latin typeface="Arial" pitchFamily="34" charset="0"/>
                  <a:cs typeface="Arial" pitchFamily="34" charset="0"/>
                </a:rPr>
                <a:t>Traducción de Vinicio Ortiz</a:t>
              </a:r>
              <a:endParaRPr lang="es-ES" altLang="en-US" sz="1000" dirty="0" smtClean="0">
                <a:latin typeface="Arial" pitchFamily="34" charset="0"/>
                <a:cs typeface="Arial" pitchFamily="34" charset="0"/>
              </a:endParaRPr>
            </a:p>
          </p:txBody>
        </p:sp>
      </p:grpSp>
      <p:pic>
        <p:nvPicPr>
          <p:cNvPr id="1026" name="Picture 2" descr="C:\Users\jsegers\Desktop\Jordi WNS Coordinator\TWG\Communication and Outreach\Bat translocation campaign\lostbat_spanish.gif"/>
          <p:cNvPicPr>
            <a:picLocks noChangeAspect="1" noChangeArrowheads="1"/>
          </p:cNvPicPr>
          <p:nvPr/>
        </p:nvPicPr>
        <p:blipFill rotWithShape="1">
          <a:blip r:embed="rId6">
            <a:extLst>
              <a:ext uri="{28A0092B-C50C-407E-A947-70E740481C1C}">
                <a14:useLocalDpi xmlns:a14="http://schemas.microsoft.com/office/drawing/2010/main" val="0"/>
              </a:ext>
            </a:extLst>
          </a:blip>
          <a:srcRect l="14409" t="8611" r="20094"/>
          <a:stretch/>
        </p:blipFill>
        <p:spPr bwMode="auto">
          <a:xfrm>
            <a:off x="76200" y="152400"/>
            <a:ext cx="3035720" cy="3176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365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481</TotalTime>
  <Words>678</Words>
  <Application>Microsoft Office PowerPoint</Application>
  <PresentationFormat>Custom</PresentationFormat>
  <Paragraphs>55</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37</cp:revision>
  <cp:lastPrinted>2017-12-16T04:13:45Z</cp:lastPrinted>
  <dcterms:created xsi:type="dcterms:W3CDTF">2017-03-31T13:18:28Z</dcterms:created>
  <dcterms:modified xsi:type="dcterms:W3CDTF">2018-01-29T13:12:53Z</dcterms:modified>
</cp:coreProperties>
</file>