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Lst>
  <p:sldSz cx="12801600" cy="7772400"/>
  <p:notesSz cx="6858000" cy="9144000"/>
  <p:defaultTextStyle>
    <a:defPPr>
      <a:defRPr lang="en-US"/>
    </a:defPPr>
    <a:lvl1pPr marL="0" algn="l" defTabSz="1003083" rtl="0" eaLnBrk="1" latinLnBrk="0" hangingPunct="1">
      <a:defRPr sz="2100" kern="1200">
        <a:solidFill>
          <a:schemeClr val="tx1"/>
        </a:solidFill>
        <a:latin typeface="+mn-lt"/>
        <a:ea typeface="+mn-ea"/>
        <a:cs typeface="+mn-cs"/>
      </a:defRPr>
    </a:lvl1pPr>
    <a:lvl2pPr marL="501543" algn="l" defTabSz="1003083" rtl="0" eaLnBrk="1" latinLnBrk="0" hangingPunct="1">
      <a:defRPr sz="2100" kern="1200">
        <a:solidFill>
          <a:schemeClr val="tx1"/>
        </a:solidFill>
        <a:latin typeface="+mn-lt"/>
        <a:ea typeface="+mn-ea"/>
        <a:cs typeface="+mn-cs"/>
      </a:defRPr>
    </a:lvl2pPr>
    <a:lvl3pPr marL="1003083" algn="l" defTabSz="1003083" rtl="0" eaLnBrk="1" latinLnBrk="0" hangingPunct="1">
      <a:defRPr sz="2100" kern="1200">
        <a:solidFill>
          <a:schemeClr val="tx1"/>
        </a:solidFill>
        <a:latin typeface="+mn-lt"/>
        <a:ea typeface="+mn-ea"/>
        <a:cs typeface="+mn-cs"/>
      </a:defRPr>
    </a:lvl3pPr>
    <a:lvl4pPr marL="1504626" algn="l" defTabSz="1003083" rtl="0" eaLnBrk="1" latinLnBrk="0" hangingPunct="1">
      <a:defRPr sz="2100" kern="1200">
        <a:solidFill>
          <a:schemeClr val="tx1"/>
        </a:solidFill>
        <a:latin typeface="+mn-lt"/>
        <a:ea typeface="+mn-ea"/>
        <a:cs typeface="+mn-cs"/>
      </a:defRPr>
    </a:lvl4pPr>
    <a:lvl5pPr marL="2006168" algn="l" defTabSz="1003083" rtl="0" eaLnBrk="1" latinLnBrk="0" hangingPunct="1">
      <a:defRPr sz="2100" kern="1200">
        <a:solidFill>
          <a:schemeClr val="tx1"/>
        </a:solidFill>
        <a:latin typeface="+mn-lt"/>
        <a:ea typeface="+mn-ea"/>
        <a:cs typeface="+mn-cs"/>
      </a:defRPr>
    </a:lvl5pPr>
    <a:lvl6pPr marL="2507709" algn="l" defTabSz="1003083" rtl="0" eaLnBrk="1" latinLnBrk="0" hangingPunct="1">
      <a:defRPr sz="2100" kern="1200">
        <a:solidFill>
          <a:schemeClr val="tx1"/>
        </a:solidFill>
        <a:latin typeface="+mn-lt"/>
        <a:ea typeface="+mn-ea"/>
        <a:cs typeface="+mn-cs"/>
      </a:defRPr>
    </a:lvl6pPr>
    <a:lvl7pPr marL="3009252" algn="l" defTabSz="1003083" rtl="0" eaLnBrk="1" latinLnBrk="0" hangingPunct="1">
      <a:defRPr sz="2100" kern="1200">
        <a:solidFill>
          <a:schemeClr val="tx1"/>
        </a:solidFill>
        <a:latin typeface="+mn-lt"/>
        <a:ea typeface="+mn-ea"/>
        <a:cs typeface="+mn-cs"/>
      </a:defRPr>
    </a:lvl7pPr>
    <a:lvl8pPr marL="3510792" algn="l" defTabSz="1003083" rtl="0" eaLnBrk="1" latinLnBrk="0" hangingPunct="1">
      <a:defRPr sz="2100" kern="1200">
        <a:solidFill>
          <a:schemeClr val="tx1"/>
        </a:solidFill>
        <a:latin typeface="+mn-lt"/>
        <a:ea typeface="+mn-ea"/>
        <a:cs typeface="+mn-cs"/>
      </a:defRPr>
    </a:lvl8pPr>
    <a:lvl9pPr marL="4012334" algn="l" defTabSz="1003083"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03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492" y="-126"/>
      </p:cViewPr>
      <p:guideLst>
        <p:guide orient="horz" pos="2448"/>
        <p:guide pos="40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2414514"/>
            <a:ext cx="10881360" cy="1666028"/>
          </a:xfrm>
        </p:spPr>
        <p:txBody>
          <a:bodyPr/>
          <a:lstStyle/>
          <a:p>
            <a:r>
              <a:rPr lang="en-US" smtClean="0"/>
              <a:t>Click to edit Master title style</a:t>
            </a:r>
            <a:endParaRPr lang="en-CA"/>
          </a:p>
        </p:txBody>
      </p:sp>
      <p:sp>
        <p:nvSpPr>
          <p:cNvPr id="3" name="Subtitle 2"/>
          <p:cNvSpPr>
            <a:spLocks noGrp="1"/>
          </p:cNvSpPr>
          <p:nvPr>
            <p:ph type="subTitle" idx="1"/>
          </p:nvPr>
        </p:nvSpPr>
        <p:spPr>
          <a:xfrm>
            <a:off x="1920240" y="4404360"/>
            <a:ext cx="8961120" cy="1986280"/>
          </a:xfrm>
        </p:spPr>
        <p:txBody>
          <a:bodyPr/>
          <a:lstStyle>
            <a:lvl1pPr marL="0" indent="0" algn="ctr">
              <a:buNone/>
              <a:defRPr>
                <a:solidFill>
                  <a:schemeClr val="tx1">
                    <a:tint val="75000"/>
                  </a:schemeClr>
                </a:solidFill>
              </a:defRPr>
            </a:lvl1pPr>
            <a:lvl2pPr marL="501543" indent="0" algn="ctr">
              <a:buNone/>
              <a:defRPr>
                <a:solidFill>
                  <a:schemeClr val="tx1">
                    <a:tint val="75000"/>
                  </a:schemeClr>
                </a:solidFill>
              </a:defRPr>
            </a:lvl2pPr>
            <a:lvl3pPr marL="1003083" indent="0" algn="ctr">
              <a:buNone/>
              <a:defRPr>
                <a:solidFill>
                  <a:schemeClr val="tx1">
                    <a:tint val="75000"/>
                  </a:schemeClr>
                </a:solidFill>
              </a:defRPr>
            </a:lvl3pPr>
            <a:lvl4pPr marL="1504626" indent="0" algn="ctr">
              <a:buNone/>
              <a:defRPr>
                <a:solidFill>
                  <a:schemeClr val="tx1">
                    <a:tint val="75000"/>
                  </a:schemeClr>
                </a:solidFill>
              </a:defRPr>
            </a:lvl4pPr>
            <a:lvl5pPr marL="2006168" indent="0" algn="ctr">
              <a:buNone/>
              <a:defRPr>
                <a:solidFill>
                  <a:schemeClr val="tx1">
                    <a:tint val="75000"/>
                  </a:schemeClr>
                </a:solidFill>
              </a:defRPr>
            </a:lvl5pPr>
            <a:lvl6pPr marL="2507709" indent="0" algn="ctr">
              <a:buNone/>
              <a:defRPr>
                <a:solidFill>
                  <a:schemeClr val="tx1">
                    <a:tint val="75000"/>
                  </a:schemeClr>
                </a:solidFill>
              </a:defRPr>
            </a:lvl6pPr>
            <a:lvl7pPr marL="3009252" indent="0" algn="ctr">
              <a:buNone/>
              <a:defRPr>
                <a:solidFill>
                  <a:schemeClr val="tx1">
                    <a:tint val="75000"/>
                  </a:schemeClr>
                </a:solidFill>
              </a:defRPr>
            </a:lvl7pPr>
            <a:lvl8pPr marL="3510792" indent="0" algn="ctr">
              <a:buNone/>
              <a:defRPr>
                <a:solidFill>
                  <a:schemeClr val="tx1">
                    <a:tint val="75000"/>
                  </a:schemeClr>
                </a:solidFill>
              </a:defRPr>
            </a:lvl8pPr>
            <a:lvl9pPr marL="4012334"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31/03/2017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435655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31/03/2017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1971812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81160" y="311291"/>
            <a:ext cx="2880360" cy="663172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640080" y="311291"/>
            <a:ext cx="8427720" cy="663172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31/03/2017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3295201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31/03/2017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400230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11237" y="4994527"/>
            <a:ext cx="10881360" cy="1543685"/>
          </a:xfrm>
        </p:spPr>
        <p:txBody>
          <a:bodyPr anchor="t"/>
          <a:lstStyle>
            <a:lvl1pPr algn="l">
              <a:defRPr sz="4400" b="1" cap="all"/>
            </a:lvl1pPr>
          </a:lstStyle>
          <a:p>
            <a:r>
              <a:rPr lang="en-US" smtClean="0"/>
              <a:t>Click to edit Master title style</a:t>
            </a:r>
            <a:endParaRPr lang="en-CA"/>
          </a:p>
        </p:txBody>
      </p:sp>
      <p:sp>
        <p:nvSpPr>
          <p:cNvPr id="3" name="Text Placeholder 2"/>
          <p:cNvSpPr>
            <a:spLocks noGrp="1"/>
          </p:cNvSpPr>
          <p:nvPr>
            <p:ph type="body" idx="1"/>
          </p:nvPr>
        </p:nvSpPr>
        <p:spPr>
          <a:xfrm>
            <a:off x="1011237" y="3294275"/>
            <a:ext cx="10881360" cy="1700212"/>
          </a:xfrm>
        </p:spPr>
        <p:txBody>
          <a:bodyPr anchor="b"/>
          <a:lstStyle>
            <a:lvl1pPr marL="0" indent="0">
              <a:buNone/>
              <a:defRPr sz="2200">
                <a:solidFill>
                  <a:schemeClr val="tx1">
                    <a:tint val="75000"/>
                  </a:schemeClr>
                </a:solidFill>
              </a:defRPr>
            </a:lvl1pPr>
            <a:lvl2pPr marL="501543" indent="0">
              <a:buNone/>
              <a:defRPr sz="2100">
                <a:solidFill>
                  <a:schemeClr val="tx1">
                    <a:tint val="75000"/>
                  </a:schemeClr>
                </a:solidFill>
              </a:defRPr>
            </a:lvl2pPr>
            <a:lvl3pPr marL="1003083" indent="0">
              <a:buNone/>
              <a:defRPr sz="1800">
                <a:solidFill>
                  <a:schemeClr val="tx1">
                    <a:tint val="75000"/>
                  </a:schemeClr>
                </a:solidFill>
              </a:defRPr>
            </a:lvl3pPr>
            <a:lvl4pPr marL="1504626" indent="0">
              <a:buNone/>
              <a:defRPr sz="1500">
                <a:solidFill>
                  <a:schemeClr val="tx1">
                    <a:tint val="75000"/>
                  </a:schemeClr>
                </a:solidFill>
              </a:defRPr>
            </a:lvl4pPr>
            <a:lvl5pPr marL="2006168" indent="0">
              <a:buNone/>
              <a:defRPr sz="1500">
                <a:solidFill>
                  <a:schemeClr val="tx1">
                    <a:tint val="75000"/>
                  </a:schemeClr>
                </a:solidFill>
              </a:defRPr>
            </a:lvl5pPr>
            <a:lvl6pPr marL="2507709" indent="0">
              <a:buNone/>
              <a:defRPr sz="1500">
                <a:solidFill>
                  <a:schemeClr val="tx1">
                    <a:tint val="75000"/>
                  </a:schemeClr>
                </a:solidFill>
              </a:defRPr>
            </a:lvl6pPr>
            <a:lvl7pPr marL="3009252" indent="0">
              <a:buNone/>
              <a:defRPr sz="1500">
                <a:solidFill>
                  <a:schemeClr val="tx1">
                    <a:tint val="75000"/>
                  </a:schemeClr>
                </a:solidFill>
              </a:defRPr>
            </a:lvl7pPr>
            <a:lvl8pPr marL="3510792" indent="0">
              <a:buNone/>
              <a:defRPr sz="1500">
                <a:solidFill>
                  <a:schemeClr val="tx1">
                    <a:tint val="75000"/>
                  </a:schemeClr>
                </a:solidFill>
              </a:defRPr>
            </a:lvl8pPr>
            <a:lvl9pPr marL="4012334" indent="0">
              <a:buNone/>
              <a:defRPr sz="1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BE0379-752F-45E5-AFE0-CE46F8D65C9A}" type="datetimeFigureOut">
              <a:rPr lang="en-CA" smtClean="0"/>
              <a:t>31/03/2017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350373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640080" y="1813571"/>
            <a:ext cx="5654040" cy="5129425"/>
          </a:xfrm>
        </p:spPr>
        <p:txBody>
          <a:bodyPr/>
          <a:lstStyle>
            <a:lvl1pPr>
              <a:defRPr sz="3100"/>
            </a:lvl1pPr>
            <a:lvl2pPr>
              <a:defRPr sz="2600"/>
            </a:lvl2pPr>
            <a:lvl3pPr>
              <a:defRPr sz="22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507480" y="1813571"/>
            <a:ext cx="5654040" cy="5129425"/>
          </a:xfrm>
        </p:spPr>
        <p:txBody>
          <a:bodyPr/>
          <a:lstStyle>
            <a:lvl1pPr>
              <a:defRPr sz="3100"/>
            </a:lvl1pPr>
            <a:lvl2pPr>
              <a:defRPr sz="2600"/>
            </a:lvl2pPr>
            <a:lvl3pPr>
              <a:defRPr sz="22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07BE0379-752F-45E5-AFE0-CE46F8D65C9A}" type="datetimeFigureOut">
              <a:rPr lang="en-CA" smtClean="0"/>
              <a:t>31/03/2017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4073046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640095" y="1739795"/>
            <a:ext cx="5656265" cy="725064"/>
          </a:xfrm>
        </p:spPr>
        <p:txBody>
          <a:bodyPr anchor="b"/>
          <a:lstStyle>
            <a:lvl1pPr marL="0" indent="0">
              <a:buNone/>
              <a:defRPr sz="2600" b="1"/>
            </a:lvl1pPr>
            <a:lvl2pPr marL="501543" indent="0">
              <a:buNone/>
              <a:defRPr sz="2200" b="1"/>
            </a:lvl2pPr>
            <a:lvl3pPr marL="1003083" indent="0">
              <a:buNone/>
              <a:defRPr sz="2100" b="1"/>
            </a:lvl3pPr>
            <a:lvl4pPr marL="1504626" indent="0">
              <a:buNone/>
              <a:defRPr sz="1800" b="1"/>
            </a:lvl4pPr>
            <a:lvl5pPr marL="2006168" indent="0">
              <a:buNone/>
              <a:defRPr sz="1800" b="1"/>
            </a:lvl5pPr>
            <a:lvl6pPr marL="2507709" indent="0">
              <a:buNone/>
              <a:defRPr sz="1800" b="1"/>
            </a:lvl6pPr>
            <a:lvl7pPr marL="3009252" indent="0">
              <a:buNone/>
              <a:defRPr sz="1800" b="1"/>
            </a:lvl7pPr>
            <a:lvl8pPr marL="3510792" indent="0">
              <a:buNone/>
              <a:defRPr sz="1800" b="1"/>
            </a:lvl8pPr>
            <a:lvl9pPr marL="4012334"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640095" y="2464859"/>
            <a:ext cx="5656265" cy="4478126"/>
          </a:xfrm>
        </p:spPr>
        <p:txBody>
          <a:bodyPr/>
          <a:lstStyle>
            <a:lvl1pPr>
              <a:defRPr sz="2600"/>
            </a:lvl1pPr>
            <a:lvl2pPr>
              <a:defRPr sz="22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503054" y="1739795"/>
            <a:ext cx="5658485" cy="725064"/>
          </a:xfrm>
        </p:spPr>
        <p:txBody>
          <a:bodyPr anchor="b"/>
          <a:lstStyle>
            <a:lvl1pPr marL="0" indent="0">
              <a:buNone/>
              <a:defRPr sz="2600" b="1"/>
            </a:lvl1pPr>
            <a:lvl2pPr marL="501543" indent="0">
              <a:buNone/>
              <a:defRPr sz="2200" b="1"/>
            </a:lvl2pPr>
            <a:lvl3pPr marL="1003083" indent="0">
              <a:buNone/>
              <a:defRPr sz="2100" b="1"/>
            </a:lvl3pPr>
            <a:lvl4pPr marL="1504626" indent="0">
              <a:buNone/>
              <a:defRPr sz="1800" b="1"/>
            </a:lvl4pPr>
            <a:lvl5pPr marL="2006168" indent="0">
              <a:buNone/>
              <a:defRPr sz="1800" b="1"/>
            </a:lvl5pPr>
            <a:lvl6pPr marL="2507709" indent="0">
              <a:buNone/>
              <a:defRPr sz="1800" b="1"/>
            </a:lvl6pPr>
            <a:lvl7pPr marL="3009252" indent="0">
              <a:buNone/>
              <a:defRPr sz="1800" b="1"/>
            </a:lvl7pPr>
            <a:lvl8pPr marL="3510792" indent="0">
              <a:buNone/>
              <a:defRPr sz="1800" b="1"/>
            </a:lvl8pPr>
            <a:lvl9pPr marL="4012334"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6503054" y="2464859"/>
            <a:ext cx="5658485" cy="4478126"/>
          </a:xfrm>
        </p:spPr>
        <p:txBody>
          <a:bodyPr/>
          <a:lstStyle>
            <a:lvl1pPr>
              <a:defRPr sz="2600"/>
            </a:lvl1pPr>
            <a:lvl2pPr>
              <a:defRPr sz="22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07BE0379-752F-45E5-AFE0-CE46F8D65C9A}" type="datetimeFigureOut">
              <a:rPr lang="en-CA" smtClean="0"/>
              <a:t>31/03/2017</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2948782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07BE0379-752F-45E5-AFE0-CE46F8D65C9A}" type="datetimeFigureOut">
              <a:rPr lang="en-CA" smtClean="0"/>
              <a:t>31/03/2017</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2711931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BE0379-752F-45E5-AFE0-CE46F8D65C9A}" type="datetimeFigureOut">
              <a:rPr lang="en-CA" smtClean="0"/>
              <a:t>31/03/2017</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1863598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0088" y="309457"/>
            <a:ext cx="4211637" cy="1316990"/>
          </a:xfrm>
        </p:spPr>
        <p:txBody>
          <a:bodyPr anchor="b"/>
          <a:lstStyle>
            <a:lvl1pPr algn="l">
              <a:defRPr sz="2200" b="1"/>
            </a:lvl1pPr>
          </a:lstStyle>
          <a:p>
            <a:r>
              <a:rPr lang="en-US" smtClean="0"/>
              <a:t>Click to edit Master title style</a:t>
            </a:r>
            <a:endParaRPr lang="en-CA"/>
          </a:p>
        </p:txBody>
      </p:sp>
      <p:sp>
        <p:nvSpPr>
          <p:cNvPr id="3" name="Content Placeholder 2"/>
          <p:cNvSpPr>
            <a:spLocks noGrp="1"/>
          </p:cNvSpPr>
          <p:nvPr>
            <p:ph idx="1"/>
          </p:nvPr>
        </p:nvSpPr>
        <p:spPr>
          <a:xfrm>
            <a:off x="5005078" y="309490"/>
            <a:ext cx="7156451" cy="6633528"/>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640088" y="1626454"/>
            <a:ext cx="4211637" cy="5316538"/>
          </a:xfrm>
        </p:spPr>
        <p:txBody>
          <a:bodyPr/>
          <a:lstStyle>
            <a:lvl1pPr marL="0" indent="0">
              <a:buNone/>
              <a:defRPr sz="1500"/>
            </a:lvl1pPr>
            <a:lvl2pPr marL="501543" indent="0">
              <a:buNone/>
              <a:defRPr sz="1300"/>
            </a:lvl2pPr>
            <a:lvl3pPr marL="1003083" indent="0">
              <a:buNone/>
              <a:defRPr sz="1200"/>
            </a:lvl3pPr>
            <a:lvl4pPr marL="1504626" indent="0">
              <a:buNone/>
              <a:defRPr sz="1000"/>
            </a:lvl4pPr>
            <a:lvl5pPr marL="2006168" indent="0">
              <a:buNone/>
              <a:defRPr sz="1000"/>
            </a:lvl5pPr>
            <a:lvl6pPr marL="2507709" indent="0">
              <a:buNone/>
              <a:defRPr sz="1000"/>
            </a:lvl6pPr>
            <a:lvl7pPr marL="3009252" indent="0">
              <a:buNone/>
              <a:defRPr sz="1000"/>
            </a:lvl7pPr>
            <a:lvl8pPr marL="3510792" indent="0">
              <a:buNone/>
              <a:defRPr sz="1000"/>
            </a:lvl8pPr>
            <a:lvl9pPr marL="401233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BE0379-752F-45E5-AFE0-CE46F8D65C9A}" type="datetimeFigureOut">
              <a:rPr lang="en-CA" smtClean="0"/>
              <a:t>31/03/2017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543507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09205" y="5440683"/>
            <a:ext cx="7680960" cy="642303"/>
          </a:xfrm>
        </p:spPr>
        <p:txBody>
          <a:bodyPr anchor="b"/>
          <a:lstStyle>
            <a:lvl1pPr algn="l">
              <a:defRPr sz="2200" b="1"/>
            </a:lvl1pPr>
          </a:lstStyle>
          <a:p>
            <a:r>
              <a:rPr lang="en-US" smtClean="0"/>
              <a:t>Click to edit Master title style</a:t>
            </a:r>
            <a:endParaRPr lang="en-CA"/>
          </a:p>
        </p:txBody>
      </p:sp>
      <p:sp>
        <p:nvSpPr>
          <p:cNvPr id="3" name="Picture Placeholder 2"/>
          <p:cNvSpPr>
            <a:spLocks noGrp="1"/>
          </p:cNvSpPr>
          <p:nvPr>
            <p:ph type="pic" idx="1"/>
          </p:nvPr>
        </p:nvSpPr>
        <p:spPr>
          <a:xfrm>
            <a:off x="2509205" y="694478"/>
            <a:ext cx="7680960" cy="4663440"/>
          </a:xfrm>
        </p:spPr>
        <p:txBody>
          <a:bodyPr/>
          <a:lstStyle>
            <a:lvl1pPr marL="0" indent="0">
              <a:buNone/>
              <a:defRPr sz="3500"/>
            </a:lvl1pPr>
            <a:lvl2pPr marL="501543" indent="0">
              <a:buNone/>
              <a:defRPr sz="3100"/>
            </a:lvl2pPr>
            <a:lvl3pPr marL="1003083" indent="0">
              <a:buNone/>
              <a:defRPr sz="2600"/>
            </a:lvl3pPr>
            <a:lvl4pPr marL="1504626" indent="0">
              <a:buNone/>
              <a:defRPr sz="2200"/>
            </a:lvl4pPr>
            <a:lvl5pPr marL="2006168" indent="0">
              <a:buNone/>
              <a:defRPr sz="2200"/>
            </a:lvl5pPr>
            <a:lvl6pPr marL="2507709" indent="0">
              <a:buNone/>
              <a:defRPr sz="2200"/>
            </a:lvl6pPr>
            <a:lvl7pPr marL="3009252" indent="0">
              <a:buNone/>
              <a:defRPr sz="2200"/>
            </a:lvl7pPr>
            <a:lvl8pPr marL="3510792" indent="0">
              <a:buNone/>
              <a:defRPr sz="2200"/>
            </a:lvl8pPr>
            <a:lvl9pPr marL="4012334" indent="0">
              <a:buNone/>
              <a:defRPr sz="2200"/>
            </a:lvl9pPr>
          </a:lstStyle>
          <a:p>
            <a:endParaRPr lang="en-CA"/>
          </a:p>
        </p:txBody>
      </p:sp>
      <p:sp>
        <p:nvSpPr>
          <p:cNvPr id="4" name="Text Placeholder 3"/>
          <p:cNvSpPr>
            <a:spLocks noGrp="1"/>
          </p:cNvSpPr>
          <p:nvPr>
            <p:ph type="body" sz="half" idx="2"/>
          </p:nvPr>
        </p:nvSpPr>
        <p:spPr>
          <a:xfrm>
            <a:off x="2509205" y="6082986"/>
            <a:ext cx="7680960" cy="912177"/>
          </a:xfrm>
        </p:spPr>
        <p:txBody>
          <a:bodyPr/>
          <a:lstStyle>
            <a:lvl1pPr marL="0" indent="0">
              <a:buNone/>
              <a:defRPr sz="1500"/>
            </a:lvl1pPr>
            <a:lvl2pPr marL="501543" indent="0">
              <a:buNone/>
              <a:defRPr sz="1300"/>
            </a:lvl2pPr>
            <a:lvl3pPr marL="1003083" indent="0">
              <a:buNone/>
              <a:defRPr sz="1200"/>
            </a:lvl3pPr>
            <a:lvl4pPr marL="1504626" indent="0">
              <a:buNone/>
              <a:defRPr sz="1000"/>
            </a:lvl4pPr>
            <a:lvl5pPr marL="2006168" indent="0">
              <a:buNone/>
              <a:defRPr sz="1000"/>
            </a:lvl5pPr>
            <a:lvl6pPr marL="2507709" indent="0">
              <a:buNone/>
              <a:defRPr sz="1000"/>
            </a:lvl6pPr>
            <a:lvl7pPr marL="3009252" indent="0">
              <a:buNone/>
              <a:defRPr sz="1000"/>
            </a:lvl7pPr>
            <a:lvl8pPr marL="3510792" indent="0">
              <a:buNone/>
              <a:defRPr sz="1000"/>
            </a:lvl8pPr>
            <a:lvl9pPr marL="401233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BE0379-752F-45E5-AFE0-CE46F8D65C9A}" type="datetimeFigureOut">
              <a:rPr lang="en-CA" smtClean="0"/>
              <a:t>31/03/2017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3578342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080" y="311256"/>
            <a:ext cx="11521440" cy="1295400"/>
          </a:xfrm>
          <a:prstGeom prst="rect">
            <a:avLst/>
          </a:prstGeom>
        </p:spPr>
        <p:txBody>
          <a:bodyPr vert="horz" lIns="100308" tIns="50154" rIns="100308" bIns="50154"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640080" y="1813571"/>
            <a:ext cx="11521440" cy="5129425"/>
          </a:xfrm>
          <a:prstGeom prst="rect">
            <a:avLst/>
          </a:prstGeom>
        </p:spPr>
        <p:txBody>
          <a:bodyPr vert="horz" lIns="100308" tIns="50154" rIns="100308" bIns="501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640080" y="7203898"/>
            <a:ext cx="2987040" cy="413808"/>
          </a:xfrm>
          <a:prstGeom prst="rect">
            <a:avLst/>
          </a:prstGeom>
        </p:spPr>
        <p:txBody>
          <a:bodyPr vert="horz" lIns="100308" tIns="50154" rIns="100308" bIns="50154" rtlCol="0" anchor="ctr"/>
          <a:lstStyle>
            <a:lvl1pPr algn="l">
              <a:defRPr sz="1300">
                <a:solidFill>
                  <a:schemeClr val="tx1">
                    <a:tint val="75000"/>
                  </a:schemeClr>
                </a:solidFill>
              </a:defRPr>
            </a:lvl1pPr>
          </a:lstStyle>
          <a:p>
            <a:fld id="{07BE0379-752F-45E5-AFE0-CE46F8D65C9A}" type="datetimeFigureOut">
              <a:rPr lang="en-CA" smtClean="0"/>
              <a:t>31/03/2017</a:t>
            </a:fld>
            <a:endParaRPr lang="en-CA"/>
          </a:p>
        </p:txBody>
      </p:sp>
      <p:sp>
        <p:nvSpPr>
          <p:cNvPr id="5" name="Footer Placeholder 4"/>
          <p:cNvSpPr>
            <a:spLocks noGrp="1"/>
          </p:cNvSpPr>
          <p:nvPr>
            <p:ph type="ftr" sz="quarter" idx="3"/>
          </p:nvPr>
        </p:nvSpPr>
        <p:spPr>
          <a:xfrm>
            <a:off x="4373880" y="7203898"/>
            <a:ext cx="4053840" cy="413808"/>
          </a:xfrm>
          <a:prstGeom prst="rect">
            <a:avLst/>
          </a:prstGeom>
        </p:spPr>
        <p:txBody>
          <a:bodyPr vert="horz" lIns="100308" tIns="50154" rIns="100308" bIns="50154" rtlCol="0" anchor="ctr"/>
          <a:lstStyle>
            <a:lvl1pPr algn="ctr">
              <a:defRPr sz="13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9174480" y="7203898"/>
            <a:ext cx="2987040" cy="413808"/>
          </a:xfrm>
          <a:prstGeom prst="rect">
            <a:avLst/>
          </a:prstGeom>
        </p:spPr>
        <p:txBody>
          <a:bodyPr vert="horz" lIns="100308" tIns="50154" rIns="100308" bIns="50154" rtlCol="0" anchor="ctr"/>
          <a:lstStyle>
            <a:lvl1pPr algn="r">
              <a:defRPr sz="1300">
                <a:solidFill>
                  <a:schemeClr val="tx1">
                    <a:tint val="75000"/>
                  </a:schemeClr>
                </a:solidFill>
              </a:defRPr>
            </a:lvl1pPr>
          </a:lstStyle>
          <a:p>
            <a:fld id="{107BA648-9AB1-40C7-BF04-02E9BB0D29A0}" type="slidenum">
              <a:rPr lang="en-CA" smtClean="0"/>
              <a:t>‹#›</a:t>
            </a:fld>
            <a:endParaRPr lang="en-CA"/>
          </a:p>
        </p:txBody>
      </p:sp>
    </p:spTree>
    <p:extLst>
      <p:ext uri="{BB962C8B-B14F-4D97-AF65-F5344CB8AC3E}">
        <p14:creationId xmlns:p14="http://schemas.microsoft.com/office/powerpoint/2010/main" val="569777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3083" rtl="0" eaLnBrk="1" latinLnBrk="0" hangingPunct="1">
        <a:spcBef>
          <a:spcPct val="0"/>
        </a:spcBef>
        <a:buNone/>
        <a:defRPr sz="4900" kern="1200">
          <a:solidFill>
            <a:schemeClr val="tx1"/>
          </a:solidFill>
          <a:latin typeface="+mj-lt"/>
          <a:ea typeface="+mj-ea"/>
          <a:cs typeface="+mj-cs"/>
        </a:defRPr>
      </a:lvl1pPr>
    </p:titleStyle>
    <p:bodyStyle>
      <a:lvl1pPr marL="376159" indent="-376159" algn="l" defTabSz="1003083" rtl="0" eaLnBrk="1" latinLnBrk="0" hangingPunct="1">
        <a:spcBef>
          <a:spcPct val="20000"/>
        </a:spcBef>
        <a:buFont typeface="Arial" panose="020B0604020202020204" pitchFamily="34" charset="0"/>
        <a:buChar char="•"/>
        <a:defRPr sz="3500" kern="1200">
          <a:solidFill>
            <a:schemeClr val="tx1"/>
          </a:solidFill>
          <a:latin typeface="+mn-lt"/>
          <a:ea typeface="+mn-ea"/>
          <a:cs typeface="+mn-cs"/>
        </a:defRPr>
      </a:lvl1pPr>
      <a:lvl2pPr marL="815008" indent="-313464" algn="l" defTabSz="1003083"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53853" indent="-250771" algn="l" defTabSz="1003083"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3pPr>
      <a:lvl4pPr marL="1755397"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56938"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758481"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260022"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761563"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263106"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03083" rtl="0" eaLnBrk="1" latinLnBrk="0" hangingPunct="1">
        <a:defRPr sz="2100" kern="1200">
          <a:solidFill>
            <a:schemeClr val="tx1"/>
          </a:solidFill>
          <a:latin typeface="+mn-lt"/>
          <a:ea typeface="+mn-ea"/>
          <a:cs typeface="+mn-cs"/>
        </a:defRPr>
      </a:lvl1pPr>
      <a:lvl2pPr marL="501543" algn="l" defTabSz="1003083" rtl="0" eaLnBrk="1" latinLnBrk="0" hangingPunct="1">
        <a:defRPr sz="2100" kern="1200">
          <a:solidFill>
            <a:schemeClr val="tx1"/>
          </a:solidFill>
          <a:latin typeface="+mn-lt"/>
          <a:ea typeface="+mn-ea"/>
          <a:cs typeface="+mn-cs"/>
        </a:defRPr>
      </a:lvl2pPr>
      <a:lvl3pPr marL="1003083" algn="l" defTabSz="1003083" rtl="0" eaLnBrk="1" latinLnBrk="0" hangingPunct="1">
        <a:defRPr sz="2100" kern="1200">
          <a:solidFill>
            <a:schemeClr val="tx1"/>
          </a:solidFill>
          <a:latin typeface="+mn-lt"/>
          <a:ea typeface="+mn-ea"/>
          <a:cs typeface="+mn-cs"/>
        </a:defRPr>
      </a:lvl3pPr>
      <a:lvl4pPr marL="1504626" algn="l" defTabSz="1003083" rtl="0" eaLnBrk="1" latinLnBrk="0" hangingPunct="1">
        <a:defRPr sz="2100" kern="1200">
          <a:solidFill>
            <a:schemeClr val="tx1"/>
          </a:solidFill>
          <a:latin typeface="+mn-lt"/>
          <a:ea typeface="+mn-ea"/>
          <a:cs typeface="+mn-cs"/>
        </a:defRPr>
      </a:lvl4pPr>
      <a:lvl5pPr marL="2006168" algn="l" defTabSz="1003083" rtl="0" eaLnBrk="1" latinLnBrk="0" hangingPunct="1">
        <a:defRPr sz="2100" kern="1200">
          <a:solidFill>
            <a:schemeClr val="tx1"/>
          </a:solidFill>
          <a:latin typeface="+mn-lt"/>
          <a:ea typeface="+mn-ea"/>
          <a:cs typeface="+mn-cs"/>
        </a:defRPr>
      </a:lvl5pPr>
      <a:lvl6pPr marL="2507709" algn="l" defTabSz="1003083" rtl="0" eaLnBrk="1" latinLnBrk="0" hangingPunct="1">
        <a:defRPr sz="2100" kern="1200">
          <a:solidFill>
            <a:schemeClr val="tx1"/>
          </a:solidFill>
          <a:latin typeface="+mn-lt"/>
          <a:ea typeface="+mn-ea"/>
          <a:cs typeface="+mn-cs"/>
        </a:defRPr>
      </a:lvl6pPr>
      <a:lvl7pPr marL="3009252" algn="l" defTabSz="1003083" rtl="0" eaLnBrk="1" latinLnBrk="0" hangingPunct="1">
        <a:defRPr sz="2100" kern="1200">
          <a:solidFill>
            <a:schemeClr val="tx1"/>
          </a:solidFill>
          <a:latin typeface="+mn-lt"/>
          <a:ea typeface="+mn-ea"/>
          <a:cs typeface="+mn-cs"/>
        </a:defRPr>
      </a:lvl7pPr>
      <a:lvl8pPr marL="3510792" algn="l" defTabSz="1003083" rtl="0" eaLnBrk="1" latinLnBrk="0" hangingPunct="1">
        <a:defRPr sz="2100" kern="1200">
          <a:solidFill>
            <a:schemeClr val="tx1"/>
          </a:solidFill>
          <a:latin typeface="+mn-lt"/>
          <a:ea typeface="+mn-ea"/>
          <a:cs typeface="+mn-cs"/>
        </a:defRPr>
      </a:lvl8pPr>
      <a:lvl9pPr marL="4012334" algn="l" defTabSz="1003083"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gif"/><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hyperlink" Target="http://www.batcon.org/why-bats/bats-are/bats-are-important" TargetMode="External"/><Relationship Id="rId5" Type="http://schemas.openxmlformats.org/officeDocument/2006/relationships/hyperlink" Target="https://www.whitenosesyndrome.org/" TargetMode="Externa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p:cNvGrpSpPr/>
          <p:nvPr/>
        </p:nvGrpSpPr>
        <p:grpSpPr>
          <a:xfrm>
            <a:off x="3128786" y="609602"/>
            <a:ext cx="3119614" cy="6266763"/>
            <a:chOff x="2387917" y="265444"/>
            <a:chExt cx="2743200" cy="5529497"/>
          </a:xfrm>
        </p:grpSpPr>
        <p:sp>
          <p:nvSpPr>
            <p:cNvPr id="5" name="Text Box 70"/>
            <p:cNvSpPr txBox="1">
              <a:spLocks noChangeArrowheads="1"/>
            </p:cNvSpPr>
            <p:nvPr/>
          </p:nvSpPr>
          <p:spPr bwMode="auto">
            <a:xfrm>
              <a:off x="2387917" y="265444"/>
              <a:ext cx="2743200" cy="4086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CC99FF"/>
                  </a:solidFill>
                  <a:miter lim="800000"/>
                  <a:headEnd/>
                  <a:tailEnd/>
                </a14:hiddenLine>
              </a:ext>
            </a:extLst>
          </p:spPr>
          <p:txBody>
            <a:bodyPr rot="0" vert="horz" wrap="square" lIns="91440" tIns="45720" rIns="91440" bIns="45720" anchor="t" anchorCtr="0" upright="1">
              <a:noAutofit/>
            </a:bodyPr>
            <a:lstStyle/>
            <a:p>
              <a:pPr algn="ctr"/>
              <a:r>
                <a:rPr lang="en-US" sz="5300" b="1" kern="0" spc="111" dirty="0">
                  <a:solidFill>
                    <a:srgbClr val="993300"/>
                  </a:solidFill>
                  <a:latin typeface="Century Gothic"/>
                </a:rPr>
                <a:t>Bats Astray</a:t>
              </a:r>
              <a:endParaRPr lang="en-CA" sz="3900" b="1" kern="0" spc="111" dirty="0">
                <a:solidFill>
                  <a:srgbClr val="993300"/>
                </a:solidFill>
                <a:latin typeface="Century Gothic"/>
              </a:endParaRPr>
            </a:p>
            <a:p>
              <a:pPr algn="ctr">
                <a:spcAft>
                  <a:spcPts val="1975"/>
                </a:spcAft>
              </a:pPr>
              <a:r>
                <a:rPr lang="en-US" sz="2200" b="1" spc="55" dirty="0">
                  <a:solidFill>
                    <a:srgbClr val="993300"/>
                  </a:solidFill>
                  <a:latin typeface="Century Gothic"/>
                  <a:cs typeface="Arial"/>
                </a:rPr>
                <a:t> </a:t>
              </a:r>
              <a:endParaRPr lang="en-CA" sz="2200" b="1" spc="55" dirty="0">
                <a:solidFill>
                  <a:srgbClr val="993300"/>
                </a:solidFill>
                <a:latin typeface="Century Gothic"/>
                <a:cs typeface="Arial"/>
              </a:endParaRPr>
            </a:p>
          </p:txBody>
        </p:sp>
        <p:pic>
          <p:nvPicPr>
            <p:cNvPr id="6" name="Picture 5" descr="hobobat1col"/>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63242" y="1946325"/>
              <a:ext cx="2592550" cy="1916846"/>
            </a:xfrm>
            <a:prstGeom prst="rect">
              <a:avLst/>
            </a:prstGeom>
            <a:noFill/>
            <a:ln>
              <a:noFill/>
            </a:ln>
          </p:spPr>
        </p:pic>
        <p:sp>
          <p:nvSpPr>
            <p:cNvPr id="7" name="Text Box 83"/>
            <p:cNvSpPr txBox="1">
              <a:spLocks noChangeArrowheads="1"/>
            </p:cNvSpPr>
            <p:nvPr/>
          </p:nvSpPr>
          <p:spPr bwMode="auto">
            <a:xfrm>
              <a:off x="2595562" y="4274290"/>
              <a:ext cx="2327910" cy="570292"/>
            </a:xfrm>
            <a:prstGeom prst="rect">
              <a:avLst/>
            </a:prstGeom>
            <a:solidFill>
              <a:srgbClr val="FFFFFF"/>
            </a:solidFill>
            <a:ln>
              <a:noFill/>
            </a:ln>
            <a:extLst>
              <a:ext uri="{91240B29-F687-4F45-9708-019B960494DF}">
                <a14:hiddenLine xmlns:a14="http://schemas.microsoft.com/office/drawing/2010/main" w="19050">
                  <a:solidFill>
                    <a:srgbClr val="800000"/>
                  </a:solidFill>
                  <a:miter lim="800000"/>
                  <a:headEnd/>
                  <a:tailEnd/>
                </a14:hiddenLine>
              </a:ext>
            </a:extLst>
          </p:spPr>
          <p:txBody>
            <a:bodyPr rot="0" vert="horz" wrap="square" lIns="91440" tIns="45720" rIns="91440" bIns="45720" anchor="t" anchorCtr="0" upright="1">
              <a:spAutoFit/>
            </a:bodyPr>
            <a:lstStyle/>
            <a:p>
              <a:pPr algn="ctr"/>
              <a:r>
                <a:rPr lang="en-US" sz="1800" spc="111" dirty="0">
                  <a:solidFill>
                    <a:srgbClr val="993300"/>
                  </a:solidFill>
                  <a:latin typeface="Century Gothic"/>
                  <a:ea typeface="Times New Roman"/>
                  <a:cs typeface="Times New Roman"/>
                </a:rPr>
                <a:t>Please don’t take any bats with you!</a:t>
              </a:r>
              <a:endParaRPr lang="en-CA" sz="1300" dirty="0">
                <a:latin typeface="Times New Roman"/>
                <a:ea typeface="Times New Roman"/>
                <a:cs typeface="Times New Roman"/>
              </a:endParaRPr>
            </a:p>
          </p:txBody>
        </p:sp>
        <p:sp>
          <p:nvSpPr>
            <p:cNvPr id="8" name="Text Box 68"/>
            <p:cNvSpPr txBox="1">
              <a:spLocks noChangeArrowheads="1"/>
            </p:cNvSpPr>
            <p:nvPr/>
          </p:nvSpPr>
          <p:spPr bwMode="auto">
            <a:xfrm>
              <a:off x="2456498" y="5224649"/>
              <a:ext cx="2606040" cy="570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spAutoFit/>
            </a:bodyPr>
            <a:lstStyle/>
            <a:p>
              <a:pPr algn="ctr">
                <a:spcAft>
                  <a:spcPts val="1317"/>
                </a:spcAft>
              </a:pPr>
              <a:r>
                <a:rPr lang="en-US" sz="1200" cap="all" dirty="0">
                  <a:solidFill>
                    <a:srgbClr val="808000"/>
                  </a:solidFill>
                  <a:latin typeface="Century Gothic"/>
                  <a:ea typeface="Times New Roman"/>
                  <a:cs typeface="Arial"/>
                </a:rPr>
                <a:t>Please check your campers, tents, awnings and umbrellas before you leave</a:t>
              </a:r>
              <a:endParaRPr lang="en-CA" sz="1200" cap="all" dirty="0">
                <a:solidFill>
                  <a:srgbClr val="808000"/>
                </a:solidFill>
                <a:latin typeface="Century Gothic"/>
                <a:ea typeface="Times New Roman"/>
                <a:cs typeface="Arial"/>
              </a:endParaRPr>
            </a:p>
          </p:txBody>
        </p:sp>
        <p:cxnSp>
          <p:nvCxnSpPr>
            <p:cNvPr id="9" name="Line 73"/>
            <p:cNvCxnSpPr>
              <a:cxnSpLocks noChangeShapeType="1"/>
            </p:cNvCxnSpPr>
            <p:nvPr/>
          </p:nvCxnSpPr>
          <p:spPr bwMode="auto">
            <a:xfrm>
              <a:off x="2539365" y="5039148"/>
              <a:ext cx="2440305" cy="0"/>
            </a:xfrm>
            <a:prstGeom prst="line">
              <a:avLst/>
            </a:prstGeom>
            <a:noFill/>
            <a:ln w="25400">
              <a:solidFill>
                <a:srgbClr val="993300"/>
              </a:solidFill>
              <a:round/>
              <a:headEnd/>
              <a:tailEnd/>
            </a:ln>
            <a:extLst>
              <a:ext uri="{909E8E84-426E-40DD-AFC4-6F175D3DCCD1}">
                <a14:hiddenFill xmlns:a14="http://schemas.microsoft.com/office/drawing/2010/main">
                  <a:noFill/>
                </a14:hiddenFill>
              </a:ext>
            </a:extLst>
          </p:spPr>
        </p:cxnSp>
      </p:grpSp>
      <p:grpSp>
        <p:nvGrpSpPr>
          <p:cNvPr id="20" name="Group 19"/>
          <p:cNvGrpSpPr/>
          <p:nvPr/>
        </p:nvGrpSpPr>
        <p:grpSpPr>
          <a:xfrm>
            <a:off x="6553200" y="331210"/>
            <a:ext cx="2895601" cy="6576971"/>
            <a:chOff x="5174916" y="265443"/>
            <a:chExt cx="2068287" cy="5475712"/>
          </a:xfrm>
        </p:grpSpPr>
        <p:pic>
          <p:nvPicPr>
            <p:cNvPr id="10"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256659" y="265443"/>
              <a:ext cx="1904803" cy="2444102"/>
            </a:xfrm>
            <a:prstGeom prst="rect">
              <a:avLst/>
            </a:prstGeom>
            <a:noFill/>
            <a:ln>
              <a:noFill/>
            </a:ln>
          </p:spPr>
        </p:pic>
        <p:sp>
          <p:nvSpPr>
            <p:cNvPr id="11" name="Text Box 69" descr="Text Box: Memories to last a life time&#10;How often have you said out loud, “I would love to see the Eiffel Tower someday…” or “My dream in life is to see the pyramids!”&#10;Now you can stop talking about it and do it! You can see the places in the world where legends were born. See the places you’ve only dreamed about or have seen in pictures. We make it easy to make your travel dreams come true, with expert planning and the best resources in the world, so that you can travel worry-free and have the adventure of a life time!&#10;We have several packages to accommodate almost any need, or you can let us create a custom travel package for you.&#10;"/>
            <p:cNvSpPr txBox="1">
              <a:spLocks noChangeArrowheads="1"/>
            </p:cNvSpPr>
            <p:nvPr/>
          </p:nvSpPr>
          <p:spPr bwMode="auto">
            <a:xfrm>
              <a:off x="5174916" y="2693155"/>
              <a:ext cx="2068287"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CC99FF"/>
                  </a:solidFill>
                  <a:miter lim="800000"/>
                  <a:headEnd/>
                  <a:tailEnd/>
                </a14:hiddenLine>
              </a:ext>
            </a:extLst>
          </p:spPr>
          <p:txBody>
            <a:bodyPr rot="0" vert="horz" wrap="square" lIns="91440" tIns="45720" rIns="91440" bIns="45720" anchor="t" anchorCtr="0" upright="1">
              <a:noAutofit/>
            </a:bodyPr>
            <a:lstStyle/>
            <a:p>
              <a:pPr algn="ctr">
                <a:spcAft>
                  <a:spcPts val="1975"/>
                </a:spcAft>
              </a:pPr>
              <a:r>
                <a:rPr lang="en-US" sz="2200" spc="55" dirty="0">
                  <a:solidFill>
                    <a:srgbClr val="993300"/>
                  </a:solidFill>
                  <a:latin typeface="Century Gothic"/>
                  <a:cs typeface="Arial"/>
                </a:rPr>
                <a:t>Please check for bats!</a:t>
              </a:r>
              <a:endParaRPr lang="en-CA" sz="2200" spc="55" dirty="0">
                <a:solidFill>
                  <a:srgbClr val="993300"/>
                </a:solidFill>
                <a:latin typeface="Century Gothic"/>
                <a:cs typeface="Arial"/>
              </a:endParaRPr>
            </a:p>
            <a:p>
              <a:pPr>
                <a:lnSpc>
                  <a:spcPts val="1317"/>
                </a:lnSpc>
                <a:spcAft>
                  <a:spcPts val="1317"/>
                </a:spcAft>
              </a:pPr>
              <a:r>
                <a:rPr lang="en-US" sz="1200" dirty="0">
                  <a:latin typeface="Century Gothic"/>
                  <a:ea typeface="Times New Roman"/>
                  <a:cs typeface="Arial"/>
                </a:rPr>
                <a:t> </a:t>
              </a:r>
              <a:endParaRPr lang="en-CA" sz="1200" dirty="0">
                <a:latin typeface="Sylfaen"/>
                <a:ea typeface="Times New Roman"/>
                <a:cs typeface="Arial"/>
              </a:endParaRPr>
            </a:p>
            <a:p>
              <a:pPr>
                <a:lnSpc>
                  <a:spcPts val="1317"/>
                </a:lnSpc>
                <a:spcAft>
                  <a:spcPts val="1317"/>
                </a:spcAft>
              </a:pPr>
              <a:r>
                <a:rPr lang="en-US" sz="1200" dirty="0">
                  <a:latin typeface="Century Gothic"/>
                  <a:ea typeface="Times New Roman"/>
                  <a:cs typeface="Arial"/>
                </a:rPr>
                <a:t>Bats sometimes roost on campers and trailers.  Bats have been found in awnings, and up inside umbrellas too!</a:t>
              </a:r>
              <a:endParaRPr lang="en-CA" sz="1200" dirty="0">
                <a:latin typeface="Sylfaen"/>
                <a:ea typeface="Times New Roman"/>
                <a:cs typeface="Arial"/>
              </a:endParaRPr>
            </a:p>
            <a:p>
              <a:pPr>
                <a:lnSpc>
                  <a:spcPts val="1317"/>
                </a:lnSpc>
                <a:spcAft>
                  <a:spcPts val="1317"/>
                </a:spcAft>
              </a:pPr>
              <a:r>
                <a:rPr lang="en-US" sz="1200" dirty="0">
                  <a:latin typeface="Century Gothic"/>
                  <a:ea typeface="Times New Roman"/>
                  <a:cs typeface="Arial"/>
                </a:rPr>
                <a:t>If those bats aren’t discovered and removed before campers leave, the bats could be accidentally taken to other areas of the province or even right across the country! </a:t>
              </a:r>
              <a:endParaRPr lang="en-CA" sz="1200" dirty="0">
                <a:latin typeface="Sylfaen"/>
                <a:ea typeface="Times New Roman"/>
                <a:cs typeface="Arial"/>
              </a:endParaRPr>
            </a:p>
          </p:txBody>
        </p:sp>
      </p:grpSp>
      <p:grpSp>
        <p:nvGrpSpPr>
          <p:cNvPr id="35" name="Group 34"/>
          <p:cNvGrpSpPr/>
          <p:nvPr/>
        </p:nvGrpSpPr>
        <p:grpSpPr>
          <a:xfrm>
            <a:off x="271197" y="685800"/>
            <a:ext cx="2667002" cy="6477164"/>
            <a:chOff x="220835" y="152404"/>
            <a:chExt cx="2674420" cy="6248544"/>
          </a:xfrm>
        </p:grpSpPr>
        <p:sp>
          <p:nvSpPr>
            <p:cNvPr id="4" name="Text Box 97"/>
            <p:cNvSpPr txBox="1">
              <a:spLocks noChangeArrowheads="1"/>
            </p:cNvSpPr>
            <p:nvPr/>
          </p:nvSpPr>
          <p:spPr bwMode="auto">
            <a:xfrm>
              <a:off x="220835" y="152404"/>
              <a:ext cx="2674420" cy="4800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spcBef>
                  <a:spcPts val="658"/>
                </a:spcBef>
                <a:spcAft>
                  <a:spcPts val="1317"/>
                </a:spcAft>
              </a:pPr>
              <a:r>
                <a:rPr lang="en-US" sz="1500" cap="all" spc="55" dirty="0">
                  <a:solidFill>
                    <a:srgbClr val="008080"/>
                  </a:solidFill>
                  <a:latin typeface="Century Gothic"/>
                  <a:cs typeface="Arial"/>
                </a:rPr>
                <a:t>about white-nose syndrome</a:t>
              </a:r>
              <a:endParaRPr lang="en-CA" sz="1500" cap="all" spc="55" dirty="0">
                <a:solidFill>
                  <a:srgbClr val="008080"/>
                </a:solidFill>
                <a:latin typeface="Century Gothic"/>
                <a:cs typeface="Arial"/>
              </a:endParaRPr>
            </a:p>
            <a:p>
              <a:pPr marL="376159" indent="-376159">
                <a:spcBef>
                  <a:spcPts val="658"/>
                </a:spcBef>
                <a:spcAft>
                  <a:spcPts val="658"/>
                </a:spcAft>
                <a:buFont typeface="Symbol"/>
                <a:buChar char=""/>
              </a:pPr>
              <a:r>
                <a:rPr lang="en-US" sz="1200" dirty="0">
                  <a:latin typeface="Century Gothic"/>
                  <a:ea typeface="Times New Roman"/>
                  <a:cs typeface="Arial"/>
                </a:rPr>
                <a:t>A disease of bats caused by a fungus that grows on the bats while they are hibernating during the winter</a:t>
              </a:r>
              <a:endParaRPr lang="en-CA" sz="1200" i="1" dirty="0">
                <a:latin typeface="Century Gothic"/>
                <a:ea typeface="Times New Roman"/>
                <a:cs typeface="Arial"/>
              </a:endParaRPr>
            </a:p>
            <a:p>
              <a:pPr marL="376159" indent="-376159">
                <a:spcBef>
                  <a:spcPts val="658"/>
                </a:spcBef>
                <a:spcAft>
                  <a:spcPts val="658"/>
                </a:spcAft>
                <a:buFont typeface="Symbol"/>
                <a:buChar char=""/>
              </a:pPr>
              <a:r>
                <a:rPr lang="en-US" sz="1200" dirty="0">
                  <a:latin typeface="Century Gothic"/>
                  <a:ea typeface="Times New Roman"/>
                  <a:cs typeface="Arial"/>
                </a:rPr>
                <a:t>White-nose syndrome only affects bats -  not people, pets or other animals</a:t>
              </a:r>
              <a:endParaRPr lang="en-CA" sz="1200" i="1" dirty="0">
                <a:latin typeface="Century Gothic"/>
                <a:ea typeface="Times New Roman"/>
                <a:cs typeface="Arial"/>
              </a:endParaRPr>
            </a:p>
            <a:p>
              <a:pPr marL="376159" indent="-376159">
                <a:spcBef>
                  <a:spcPts val="658"/>
                </a:spcBef>
                <a:spcAft>
                  <a:spcPts val="658"/>
                </a:spcAft>
                <a:buFont typeface="Symbol"/>
                <a:buChar char=""/>
              </a:pPr>
              <a:r>
                <a:rPr lang="en-US" sz="1200" dirty="0">
                  <a:latin typeface="Century Gothic"/>
                  <a:ea typeface="Times New Roman"/>
                  <a:cs typeface="Arial"/>
                </a:rPr>
                <a:t>White-nose syndrome was first detected in 2006 in New York State, and has since spread across eastern North America, killing millions of bats</a:t>
              </a:r>
              <a:endParaRPr lang="en-CA" sz="1200" i="1" dirty="0">
                <a:latin typeface="Century Gothic"/>
                <a:ea typeface="Times New Roman"/>
                <a:cs typeface="Arial"/>
              </a:endParaRPr>
            </a:p>
            <a:p>
              <a:pPr marL="376159" indent="-376159">
                <a:spcBef>
                  <a:spcPts val="658"/>
                </a:spcBef>
                <a:spcAft>
                  <a:spcPts val="658"/>
                </a:spcAft>
                <a:buFont typeface="Symbol"/>
                <a:buChar char=""/>
              </a:pPr>
              <a:r>
                <a:rPr lang="en-US" sz="1200" dirty="0">
                  <a:latin typeface="Century Gothic"/>
                  <a:ea typeface="Times New Roman"/>
                  <a:cs typeface="Arial"/>
                </a:rPr>
                <a:t>The fungus that causes white-nose syndrome was found in Washington State in 2016</a:t>
              </a:r>
              <a:endParaRPr lang="en-CA" sz="1200" i="1" dirty="0">
                <a:latin typeface="Century Gothic"/>
                <a:ea typeface="Times New Roman"/>
                <a:cs typeface="Arial"/>
              </a:endParaRPr>
            </a:p>
            <a:p>
              <a:pPr algn="ctr">
                <a:lnSpc>
                  <a:spcPts val="1317"/>
                </a:lnSpc>
                <a:spcAft>
                  <a:spcPts val="1317"/>
                </a:spcAft>
              </a:pPr>
              <a:r>
                <a:rPr lang="en-US" sz="1200" dirty="0">
                  <a:latin typeface="Sylfaen"/>
                  <a:ea typeface="Times New Roman"/>
                  <a:cs typeface="Arial"/>
                </a:rPr>
                <a:t> </a:t>
              </a:r>
              <a:endParaRPr lang="en-CA" sz="1200" dirty="0">
                <a:latin typeface="Sylfaen"/>
                <a:ea typeface="Times New Roman"/>
                <a:cs typeface="Arial"/>
              </a:endParaRPr>
            </a:p>
          </p:txBody>
        </p:sp>
        <p:pic>
          <p:nvPicPr>
            <p:cNvPr id="24" name="Picture 23" descr="logo"/>
            <p:cNvPicPr/>
            <p:nvPr/>
          </p:nvPicPr>
          <p:blipFill>
            <a:blip r:embed="rId4">
              <a:extLst>
                <a:ext uri="{28A0092B-C50C-407E-A947-70E740481C1C}">
                  <a14:useLocalDpi xmlns:a14="http://schemas.microsoft.com/office/drawing/2010/main" val="0"/>
                </a:ext>
              </a:extLst>
            </a:blip>
            <a:srcRect/>
            <a:stretch>
              <a:fillRect/>
            </a:stretch>
          </p:blipFill>
          <p:spPr bwMode="auto">
            <a:xfrm>
              <a:off x="953524" y="5036709"/>
              <a:ext cx="1209040" cy="425450"/>
            </a:xfrm>
            <a:prstGeom prst="rect">
              <a:avLst/>
            </a:prstGeom>
            <a:noFill/>
            <a:ln>
              <a:noFill/>
            </a:ln>
          </p:spPr>
        </p:pic>
        <p:sp>
          <p:nvSpPr>
            <p:cNvPr id="34" name="TextBox 33"/>
            <p:cNvSpPr txBox="1"/>
            <p:nvPr/>
          </p:nvSpPr>
          <p:spPr>
            <a:xfrm>
              <a:off x="334792" y="5830656"/>
              <a:ext cx="2446504" cy="570292"/>
            </a:xfrm>
            <a:prstGeom prst="rect">
              <a:avLst/>
            </a:prstGeom>
            <a:noFill/>
          </p:spPr>
          <p:txBody>
            <a:bodyPr wrap="none" rtlCol="0">
              <a:spAutoFit/>
            </a:bodyPr>
            <a:lstStyle/>
            <a:p>
              <a:r>
                <a:rPr lang="en-US" sz="1200" dirty="0">
                  <a:solidFill>
                    <a:srgbClr val="FF0000"/>
                  </a:solidFill>
                  <a:latin typeface="Century Gothic" panose="020B0502020202020204" pitchFamily="34" charset="0"/>
                </a:rPr>
                <a:t>Your address here</a:t>
              </a:r>
            </a:p>
            <a:p>
              <a:endParaRPr lang="en-US" sz="1200" dirty="0">
                <a:solidFill>
                  <a:srgbClr val="FF0000"/>
                </a:solidFill>
                <a:latin typeface="Century Gothic" panose="020B0502020202020204" pitchFamily="34" charset="0"/>
              </a:endParaRPr>
            </a:p>
            <a:p>
              <a:r>
                <a:rPr lang="en-US" sz="1200" dirty="0">
                  <a:solidFill>
                    <a:srgbClr val="FF0000"/>
                  </a:solidFill>
                  <a:latin typeface="Century Gothic" panose="020B0502020202020204" pitchFamily="34" charset="0"/>
                </a:rPr>
                <a:t>http://www.yourwebsite.com/</a:t>
              </a:r>
              <a:endParaRPr lang="en-CA" sz="1200" dirty="0">
                <a:solidFill>
                  <a:srgbClr val="FF0000"/>
                </a:solidFill>
                <a:latin typeface="Century Gothic" panose="020B0502020202020204" pitchFamily="34" charset="0"/>
              </a:endParaRPr>
            </a:p>
          </p:txBody>
        </p:sp>
      </p:grpSp>
      <p:grpSp>
        <p:nvGrpSpPr>
          <p:cNvPr id="37" name="Group 36"/>
          <p:cNvGrpSpPr/>
          <p:nvPr/>
        </p:nvGrpSpPr>
        <p:grpSpPr>
          <a:xfrm>
            <a:off x="9878923" y="533400"/>
            <a:ext cx="2654306" cy="6847481"/>
            <a:chOff x="10139101" y="190459"/>
            <a:chExt cx="2654306" cy="6041897"/>
          </a:xfrm>
        </p:grpSpPr>
        <p:sp>
          <p:nvSpPr>
            <p:cNvPr id="12" name="Text Box 67"/>
            <p:cNvSpPr txBox="1">
              <a:spLocks noChangeArrowheads="1"/>
            </p:cNvSpPr>
            <p:nvPr/>
          </p:nvSpPr>
          <p:spPr bwMode="auto">
            <a:xfrm>
              <a:off x="10175530" y="190459"/>
              <a:ext cx="2581449" cy="4862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spcBef>
                  <a:spcPts val="658"/>
                </a:spcBef>
                <a:spcAft>
                  <a:spcPts val="1317"/>
                </a:spcAft>
              </a:pPr>
              <a:r>
                <a:rPr lang="en-US" sz="1500" b="1" cap="all" spc="55" dirty="0">
                  <a:solidFill>
                    <a:srgbClr val="008080"/>
                  </a:solidFill>
                  <a:latin typeface="Century Gothic"/>
                  <a:cs typeface="Arial"/>
                </a:rPr>
                <a:t>about bats</a:t>
              </a:r>
              <a:endParaRPr lang="en-CA" sz="1500" b="1" cap="all" spc="55" dirty="0">
                <a:solidFill>
                  <a:srgbClr val="008080"/>
                </a:solidFill>
                <a:latin typeface="Century Gothic"/>
                <a:cs typeface="Arial"/>
              </a:endParaRPr>
            </a:p>
            <a:p>
              <a:pPr marL="376159" indent="-376159">
                <a:spcBef>
                  <a:spcPts val="658"/>
                </a:spcBef>
                <a:spcAft>
                  <a:spcPts val="658"/>
                </a:spcAft>
                <a:buFont typeface="Symbol"/>
                <a:buChar char=""/>
              </a:pPr>
              <a:r>
                <a:rPr lang="en-US" sz="1200" dirty="0">
                  <a:latin typeface="Century Gothic"/>
                  <a:ea typeface="Times New Roman"/>
                  <a:cs typeface="Arial"/>
                </a:rPr>
                <a:t>Bats are protected wildlife, and it is illegal to kill or harm them or to keep them in captivity</a:t>
              </a:r>
              <a:endParaRPr lang="en-CA" sz="1200" i="1" dirty="0">
                <a:latin typeface="Century Gothic"/>
                <a:ea typeface="Times New Roman"/>
                <a:cs typeface="Arial"/>
              </a:endParaRPr>
            </a:p>
            <a:p>
              <a:pPr marL="376159" indent="-376159">
                <a:spcBef>
                  <a:spcPts val="658"/>
                </a:spcBef>
                <a:spcAft>
                  <a:spcPts val="658"/>
                </a:spcAft>
                <a:buFont typeface="Symbol"/>
                <a:buChar char=""/>
              </a:pPr>
              <a:r>
                <a:rPr lang="en-US" sz="1200" dirty="0">
                  <a:latin typeface="Century Gothic"/>
                  <a:ea typeface="Times New Roman"/>
                  <a:cs typeface="Arial"/>
                </a:rPr>
                <a:t>Bats provide valuable pest control by eating millions of insects (like those pesky mosquitos!) </a:t>
              </a:r>
              <a:endParaRPr lang="en-CA" sz="1200" i="1" dirty="0">
                <a:latin typeface="Century Gothic"/>
                <a:ea typeface="Times New Roman"/>
                <a:cs typeface="Arial"/>
              </a:endParaRPr>
            </a:p>
            <a:p>
              <a:pPr marL="376159" indent="-376159">
                <a:spcBef>
                  <a:spcPts val="658"/>
                </a:spcBef>
                <a:spcAft>
                  <a:spcPts val="658"/>
                </a:spcAft>
                <a:buFont typeface="Symbol"/>
                <a:buChar char=""/>
              </a:pPr>
              <a:r>
                <a:rPr lang="en-US" sz="1200" dirty="0">
                  <a:latin typeface="Century Gothic"/>
                  <a:ea typeface="Times New Roman"/>
                  <a:cs typeface="Arial"/>
                </a:rPr>
                <a:t>17 bat species are native to Canada – all are insect-eaters</a:t>
              </a:r>
              <a:endParaRPr lang="en-CA" sz="1200" i="1" dirty="0">
                <a:latin typeface="Century Gothic"/>
                <a:ea typeface="Times New Roman"/>
                <a:cs typeface="Arial"/>
              </a:endParaRPr>
            </a:p>
            <a:p>
              <a:pPr marL="376159" indent="-376159">
                <a:spcBef>
                  <a:spcPts val="658"/>
                </a:spcBef>
                <a:spcAft>
                  <a:spcPts val="658"/>
                </a:spcAft>
                <a:buFont typeface="Symbol"/>
                <a:buChar char=""/>
              </a:pPr>
              <a:r>
                <a:rPr lang="en-US" sz="1200" dirty="0">
                  <a:latin typeface="Century Gothic"/>
                  <a:ea typeface="Times New Roman"/>
                  <a:cs typeface="Arial"/>
                </a:rPr>
                <a:t>Three of Canada’s bat species are listed as Endangered under the federal </a:t>
              </a:r>
              <a:r>
                <a:rPr lang="en-US" sz="1200" i="1" dirty="0">
                  <a:latin typeface="Century Gothic"/>
                  <a:ea typeface="Times New Roman"/>
                  <a:cs typeface="Arial"/>
                </a:rPr>
                <a:t>Species at Risk Act</a:t>
              </a:r>
              <a:endParaRPr lang="en-CA" sz="1200" i="1" dirty="0">
                <a:latin typeface="Century Gothic"/>
                <a:ea typeface="Times New Roman"/>
                <a:cs typeface="Arial"/>
              </a:endParaRPr>
            </a:p>
            <a:p>
              <a:pPr marL="376159" indent="-376159">
                <a:spcBef>
                  <a:spcPts val="658"/>
                </a:spcBef>
                <a:spcAft>
                  <a:spcPts val="658"/>
                </a:spcAft>
                <a:buFont typeface="Symbol"/>
                <a:buChar char=""/>
              </a:pPr>
              <a:r>
                <a:rPr lang="en-US" sz="1200" dirty="0">
                  <a:latin typeface="Century Gothic"/>
                  <a:ea typeface="Times New Roman"/>
                  <a:cs typeface="Arial"/>
                </a:rPr>
                <a:t>Our most common bat species, the little brown </a:t>
              </a:r>
              <a:r>
                <a:rPr lang="en-US" sz="1200" dirty="0" err="1">
                  <a:latin typeface="Century Gothic"/>
                  <a:ea typeface="Times New Roman"/>
                  <a:cs typeface="Arial"/>
                </a:rPr>
                <a:t>myotis</a:t>
              </a:r>
              <a:r>
                <a:rPr lang="en-US" sz="1200" dirty="0">
                  <a:latin typeface="Century Gothic"/>
                  <a:ea typeface="Times New Roman"/>
                  <a:cs typeface="Arial"/>
                </a:rPr>
                <a:t>, weighs less than 3 nickels but can live over 30 years!</a:t>
              </a:r>
              <a:endParaRPr lang="en-CA" sz="1200" i="1" dirty="0">
                <a:latin typeface="Century Gothic"/>
                <a:ea typeface="Times New Roman"/>
                <a:cs typeface="Arial"/>
              </a:endParaRPr>
            </a:p>
            <a:p>
              <a:pPr algn="ctr">
                <a:lnSpc>
                  <a:spcPts val="1317"/>
                </a:lnSpc>
                <a:spcAft>
                  <a:spcPts val="1317"/>
                </a:spcAft>
              </a:pPr>
              <a:r>
                <a:rPr lang="en-US" sz="1200" dirty="0">
                  <a:latin typeface="Sylfaen"/>
                  <a:ea typeface="Times New Roman"/>
                  <a:cs typeface="Arial"/>
                </a:rPr>
                <a:t> </a:t>
              </a:r>
              <a:endParaRPr lang="en-CA" sz="1200" dirty="0">
                <a:latin typeface="Sylfaen"/>
                <a:ea typeface="Times New Roman"/>
                <a:cs typeface="Arial"/>
              </a:endParaRPr>
            </a:p>
          </p:txBody>
        </p:sp>
        <p:sp>
          <p:nvSpPr>
            <p:cNvPr id="28" name="Text Box 84"/>
            <p:cNvSpPr txBox="1">
              <a:spLocks noChangeArrowheads="1"/>
            </p:cNvSpPr>
            <p:nvPr/>
          </p:nvSpPr>
          <p:spPr bwMode="auto">
            <a:xfrm>
              <a:off x="10139101" y="5446061"/>
              <a:ext cx="2654306" cy="786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r>
                <a:rPr lang="en-US" sz="1200" dirty="0">
                  <a:latin typeface="Century Gothic" panose="020B0502020202020204" pitchFamily="34" charset="0"/>
                  <a:ea typeface="Times New Roman"/>
                  <a:cs typeface="Times New Roman"/>
                </a:rPr>
                <a:t>For More Info, please contact:</a:t>
              </a:r>
            </a:p>
            <a:p>
              <a:pPr algn="ctr"/>
              <a:endParaRPr lang="en-US" sz="1200" dirty="0">
                <a:latin typeface="Century Gothic" panose="020B0502020202020204" pitchFamily="34" charset="0"/>
                <a:ea typeface="Times New Roman"/>
                <a:cs typeface="Times New Roman"/>
              </a:endParaRPr>
            </a:p>
            <a:p>
              <a:pPr algn="ctr"/>
              <a:r>
                <a:rPr lang="en-US" sz="1200" dirty="0">
                  <a:solidFill>
                    <a:srgbClr val="FF0000"/>
                  </a:solidFill>
                  <a:latin typeface="Century Gothic" panose="020B0502020202020204" pitchFamily="34" charset="0"/>
                  <a:ea typeface="Times New Roman"/>
                  <a:cs typeface="Times New Roman"/>
                </a:rPr>
                <a:t>Your contact</a:t>
              </a:r>
              <a:endParaRPr lang="en-CA" sz="1200" dirty="0">
                <a:solidFill>
                  <a:srgbClr val="FF0000"/>
                </a:solidFill>
                <a:latin typeface="Century Gothic" panose="020B0502020202020204" pitchFamily="34" charset="0"/>
                <a:ea typeface="Times New Roman"/>
                <a:cs typeface="Times New Roman"/>
              </a:endParaRPr>
            </a:p>
          </p:txBody>
        </p:sp>
        <p:pic>
          <p:nvPicPr>
            <p:cNvPr id="36" name="Picture 35" descr="logo"/>
            <p:cNvPicPr/>
            <p:nvPr/>
          </p:nvPicPr>
          <p:blipFill>
            <a:blip r:embed="rId4">
              <a:extLst>
                <a:ext uri="{28A0092B-C50C-407E-A947-70E740481C1C}">
                  <a14:useLocalDpi xmlns:a14="http://schemas.microsoft.com/office/drawing/2010/main" val="0"/>
                </a:ext>
              </a:extLst>
            </a:blip>
            <a:srcRect/>
            <a:stretch>
              <a:fillRect/>
            </a:stretch>
          </p:blipFill>
          <p:spPr bwMode="auto">
            <a:xfrm>
              <a:off x="10861734" y="4818905"/>
              <a:ext cx="1209040" cy="425450"/>
            </a:xfrm>
            <a:prstGeom prst="rect">
              <a:avLst/>
            </a:prstGeom>
            <a:noFill/>
            <a:ln>
              <a:noFill/>
            </a:ln>
          </p:spPr>
        </p:pic>
      </p:grpSp>
    </p:spTree>
    <p:extLst>
      <p:ext uri="{BB962C8B-B14F-4D97-AF65-F5344CB8AC3E}">
        <p14:creationId xmlns:p14="http://schemas.microsoft.com/office/powerpoint/2010/main" val="2743806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71" name="Group 2070"/>
          <p:cNvGrpSpPr/>
          <p:nvPr/>
        </p:nvGrpSpPr>
        <p:grpSpPr>
          <a:xfrm>
            <a:off x="78936" y="304801"/>
            <a:ext cx="3045272" cy="6791960"/>
            <a:chOff x="150177" y="-152400"/>
            <a:chExt cx="3159832" cy="6791960"/>
          </a:xfrm>
        </p:grpSpPr>
        <p:sp>
          <p:nvSpPr>
            <p:cNvPr id="87" name="Text Box 97"/>
            <p:cNvSpPr txBox="1">
              <a:spLocks noChangeArrowheads="1"/>
            </p:cNvSpPr>
            <p:nvPr/>
          </p:nvSpPr>
          <p:spPr bwMode="auto">
            <a:xfrm>
              <a:off x="267359" y="2971799"/>
              <a:ext cx="2925464" cy="3667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spcBef>
                  <a:spcPts val="658"/>
                </a:spcBef>
                <a:spcAft>
                  <a:spcPts val="1317"/>
                </a:spcAft>
              </a:pPr>
              <a:r>
                <a:rPr lang="en-US" sz="1500" b="1" cap="all" spc="55" dirty="0">
                  <a:solidFill>
                    <a:srgbClr val="008080"/>
                  </a:solidFill>
                  <a:latin typeface="Century Gothic"/>
                  <a:cs typeface="Arial"/>
                </a:rPr>
                <a:t>Lost bats</a:t>
              </a:r>
            </a:p>
            <a:p>
              <a:r>
                <a:rPr lang="en-US" sz="1200" dirty="0">
                  <a:latin typeface="Century Gothic" panose="020B0502020202020204" pitchFamily="34" charset="0"/>
                </a:rPr>
                <a:t>Bats that are accidentally taken to new areas may not be able to find safe roost sites or places to hibernate.  They may not survive their move.</a:t>
              </a:r>
            </a:p>
            <a:p>
              <a:endParaRPr lang="en-CA" sz="1200" dirty="0">
                <a:latin typeface="Century Gothic" panose="020B0502020202020204" pitchFamily="34" charset="0"/>
              </a:endParaRPr>
            </a:p>
            <a:p>
              <a:r>
                <a:rPr lang="en-US" sz="1200" dirty="0">
                  <a:latin typeface="Century Gothic" panose="020B0502020202020204" pitchFamily="34" charset="0"/>
                </a:rPr>
                <a:t>The fungal disease known as white-nose syndrome has killed millions of bats in North America. White-nose syndrome has been found in eastern Canada, the eastern United States, and Washington state. Bats that are moved to new locations may transmit spores from the fungus that causes white-nose syndrome and infect previously-healthy bat populations.</a:t>
              </a:r>
              <a:endParaRPr lang="en-CA" sz="1200" dirty="0">
                <a:latin typeface="Century Gothic" panose="020B0502020202020204" pitchFamily="34" charset="0"/>
              </a:endParaRPr>
            </a:p>
            <a:p>
              <a:pPr algn="ctr">
                <a:spcBef>
                  <a:spcPts val="658"/>
                </a:spcBef>
                <a:spcAft>
                  <a:spcPts val="1317"/>
                </a:spcAft>
              </a:pPr>
              <a:endParaRPr lang="en-CA" sz="1500" b="1" cap="all" spc="55" dirty="0">
                <a:solidFill>
                  <a:srgbClr val="008080"/>
                </a:solidFill>
                <a:latin typeface="Century Gothic"/>
                <a:cs typeface="Arial"/>
              </a:endParaRPr>
            </a:p>
          </p:txBody>
        </p:sp>
        <p:pic>
          <p:nvPicPr>
            <p:cNvPr id="80" name="Picture 79"/>
            <p:cNvPicPr>
              <a:picLocks noChangeAspect="1"/>
            </p:cNvPicPr>
            <p:nvPr/>
          </p:nvPicPr>
          <p:blipFill>
            <a:blip r:embed="rId2" cstate="print">
              <a:extLst>
                <a:ext uri="{28A0092B-C50C-407E-A947-70E740481C1C}">
                  <a14:useLocalDpi xmlns:a14="http://schemas.microsoft.com/office/drawing/2010/main" val="0"/>
                </a:ext>
              </a:extLst>
            </a:blip>
            <a:srcRect b="34653"/>
            <a:stretch>
              <a:fillRect/>
            </a:stretch>
          </p:blipFill>
          <p:spPr bwMode="auto">
            <a:xfrm>
              <a:off x="150177" y="-152400"/>
              <a:ext cx="3159832" cy="2667060"/>
            </a:xfrm>
            <a:prstGeom prst="rect">
              <a:avLst/>
            </a:prstGeom>
            <a:noFill/>
            <a:ln>
              <a:noFill/>
            </a:ln>
          </p:spPr>
        </p:pic>
      </p:grpSp>
      <p:grpSp>
        <p:nvGrpSpPr>
          <p:cNvPr id="2074" name="Group 2073"/>
          <p:cNvGrpSpPr/>
          <p:nvPr/>
        </p:nvGrpSpPr>
        <p:grpSpPr>
          <a:xfrm>
            <a:off x="3417676" y="685806"/>
            <a:ext cx="2754524" cy="5943594"/>
            <a:chOff x="3566344" y="685800"/>
            <a:chExt cx="2754524" cy="5562594"/>
          </a:xfrm>
        </p:grpSpPr>
        <p:pic>
          <p:nvPicPr>
            <p:cNvPr id="89" name="Picture 88"/>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91103" y="685800"/>
              <a:ext cx="2505006" cy="1559505"/>
            </a:xfrm>
            <a:prstGeom prst="rect">
              <a:avLst/>
            </a:prstGeom>
            <a:noFill/>
            <a:ln>
              <a:noFill/>
            </a:ln>
          </p:spPr>
        </p:pic>
        <p:sp>
          <p:nvSpPr>
            <p:cNvPr id="92" name="Text Box 97"/>
            <p:cNvSpPr txBox="1">
              <a:spLocks noChangeArrowheads="1"/>
            </p:cNvSpPr>
            <p:nvPr/>
          </p:nvSpPr>
          <p:spPr bwMode="auto">
            <a:xfrm>
              <a:off x="3566344" y="2712713"/>
              <a:ext cx="2754524" cy="3535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Bef>
                  <a:spcPts val="1536"/>
                </a:spcBef>
                <a:spcAft>
                  <a:spcPts val="512"/>
                </a:spcAft>
              </a:pPr>
              <a:r>
                <a:rPr lang="en-US" sz="1200" cap="all" dirty="0">
                  <a:solidFill>
                    <a:srgbClr val="808000"/>
                  </a:solidFill>
                  <a:latin typeface="Century Gothic" panose="020B0502020202020204" pitchFamily="34" charset="0"/>
                  <a:cs typeface="Arial"/>
                </a:rPr>
                <a:t>how you can help</a:t>
              </a:r>
              <a:endParaRPr lang="en-CA" sz="1200" cap="all" dirty="0">
                <a:solidFill>
                  <a:srgbClr val="808000"/>
                </a:solidFill>
                <a:latin typeface="Century Gothic" panose="020B0502020202020204" pitchFamily="34" charset="0"/>
                <a:cs typeface="Arial"/>
              </a:endParaRPr>
            </a:p>
            <a:p>
              <a:r>
                <a:rPr lang="en-US" sz="1200" b="1" dirty="0">
                  <a:latin typeface="Century Gothic" panose="020B0502020202020204" pitchFamily="34" charset="0"/>
                  <a:ea typeface="Times New Roman"/>
                </a:rPr>
                <a:t>BEFORE YOU LEAVE YOUR CAMP</a:t>
              </a:r>
              <a:endParaRPr lang="en-CA" sz="1200" dirty="0">
                <a:latin typeface="Century Gothic" panose="020B0502020202020204" pitchFamily="34" charset="0"/>
                <a:ea typeface="Times New Roman"/>
              </a:endParaRPr>
            </a:p>
            <a:p>
              <a:pPr marL="292601" indent="-292601">
                <a:lnSpc>
                  <a:spcPts val="1023"/>
                </a:lnSpc>
                <a:spcAft>
                  <a:spcPts val="1023"/>
                </a:spcAft>
                <a:buFont typeface="Symbol"/>
                <a:buChar char=""/>
              </a:pPr>
              <a:r>
                <a:rPr lang="en-US" sz="1000" dirty="0">
                  <a:latin typeface="Century Gothic" panose="020B0502020202020204" pitchFamily="34" charset="0"/>
                  <a:ea typeface="Times New Roman"/>
                  <a:cs typeface="Arial"/>
                </a:rPr>
                <a:t>Inspect the outside of your camper, trailer or tent before you leave to make sure no bats are roosting there</a:t>
              </a:r>
              <a:endParaRPr lang="en-CA" sz="1000" dirty="0">
                <a:latin typeface="Century Gothic" panose="020B0502020202020204" pitchFamily="34" charset="0"/>
                <a:ea typeface="Times New Roman"/>
                <a:cs typeface="Arial"/>
              </a:endParaRPr>
            </a:p>
            <a:p>
              <a:pPr marL="292601" indent="-292601">
                <a:lnSpc>
                  <a:spcPts val="1023"/>
                </a:lnSpc>
                <a:spcAft>
                  <a:spcPts val="1023"/>
                </a:spcAft>
                <a:buFont typeface="Symbol"/>
                <a:buChar char=""/>
              </a:pPr>
              <a:r>
                <a:rPr lang="en-US" sz="1000" dirty="0">
                  <a:latin typeface="Century Gothic" panose="020B0502020202020204" pitchFamily="34" charset="0"/>
                  <a:ea typeface="Times New Roman"/>
                  <a:cs typeface="Arial"/>
                </a:rPr>
                <a:t>Check the underside of your umbrella packing it away, and check your awnings before rolling them up</a:t>
              </a:r>
              <a:endParaRPr lang="en-CA" sz="1000" dirty="0">
                <a:latin typeface="Century Gothic" panose="020B0502020202020204" pitchFamily="34" charset="0"/>
                <a:ea typeface="Times New Roman"/>
                <a:cs typeface="Arial"/>
              </a:endParaRPr>
            </a:p>
            <a:p>
              <a:pPr marL="292601" indent="-292601">
                <a:lnSpc>
                  <a:spcPts val="1023"/>
                </a:lnSpc>
                <a:spcAft>
                  <a:spcPts val="1023"/>
                </a:spcAft>
                <a:buFont typeface="Symbol"/>
                <a:buChar char=""/>
              </a:pPr>
              <a:r>
                <a:rPr lang="en-US" sz="1000" dirty="0">
                  <a:latin typeface="Century Gothic" panose="020B0502020202020204" pitchFamily="34" charset="0"/>
                  <a:ea typeface="Times New Roman"/>
                  <a:cs typeface="Arial"/>
                </a:rPr>
                <a:t>If possible, inspect your awnings and umbrellas  and close them before you go to bed  </a:t>
              </a:r>
              <a:endParaRPr lang="en-US" sz="1000" dirty="0" smtClean="0">
                <a:latin typeface="Century Gothic" panose="020B0502020202020204" pitchFamily="34" charset="0"/>
                <a:ea typeface="Times New Roman"/>
                <a:cs typeface="Arial"/>
              </a:endParaRPr>
            </a:p>
            <a:p>
              <a:pPr marL="292601" indent="-292601">
                <a:lnSpc>
                  <a:spcPts val="1023"/>
                </a:lnSpc>
                <a:spcAft>
                  <a:spcPts val="1023"/>
                </a:spcAft>
                <a:buFont typeface="Symbol"/>
                <a:buChar char=""/>
              </a:pPr>
              <a:endParaRPr lang="en-CA" sz="1000" dirty="0">
                <a:latin typeface="Century Gothic" panose="020B0502020202020204" pitchFamily="34" charset="0"/>
                <a:ea typeface="Times New Roman"/>
                <a:cs typeface="Arial"/>
              </a:endParaRPr>
            </a:p>
            <a:p>
              <a:pPr>
                <a:tabLst>
                  <a:tab pos="0" algn="l"/>
                </a:tabLst>
              </a:pPr>
              <a:r>
                <a:rPr lang="en-US" sz="1200" b="1" dirty="0">
                  <a:latin typeface="Century Gothic" panose="020B0502020202020204" pitchFamily="34" charset="0"/>
                  <a:ea typeface="Times New Roman"/>
                </a:rPr>
                <a:t>WHEN YOU ARRIVE AT YOUR CAMP</a:t>
              </a:r>
              <a:endParaRPr lang="en-CA" sz="1200" dirty="0">
                <a:latin typeface="Century Gothic" panose="020B0502020202020204" pitchFamily="34" charset="0"/>
                <a:ea typeface="Times New Roman"/>
              </a:endParaRPr>
            </a:p>
            <a:p>
              <a:pPr marL="292601" indent="-292601">
                <a:lnSpc>
                  <a:spcPts val="1023"/>
                </a:lnSpc>
                <a:spcAft>
                  <a:spcPts val="1023"/>
                </a:spcAft>
                <a:buFont typeface="Symbol"/>
                <a:buChar char=""/>
              </a:pPr>
              <a:r>
                <a:rPr lang="en-US" sz="1000" dirty="0">
                  <a:latin typeface="Century Gothic" panose="020B0502020202020204" pitchFamily="34" charset="0"/>
                  <a:ea typeface="Times New Roman"/>
                  <a:cs typeface="Arial"/>
                </a:rPr>
                <a:t>Carefully inspect awnings, umbrellas and pop-up trailers as you open them</a:t>
              </a:r>
              <a:endParaRPr lang="en-CA" sz="1000" dirty="0">
                <a:latin typeface="Century Gothic" panose="020B0502020202020204" pitchFamily="34" charset="0"/>
                <a:ea typeface="Times New Roman"/>
                <a:cs typeface="Arial"/>
              </a:endParaRPr>
            </a:p>
            <a:p>
              <a:pPr marL="292601" indent="-292601">
                <a:lnSpc>
                  <a:spcPts val="1023"/>
                </a:lnSpc>
                <a:spcAft>
                  <a:spcPts val="1023"/>
                </a:spcAft>
                <a:buFont typeface="Symbol"/>
                <a:buChar char=""/>
              </a:pPr>
              <a:r>
                <a:rPr lang="en-US" sz="1000" dirty="0">
                  <a:latin typeface="Century Gothic" panose="020B0502020202020204" pitchFamily="34" charset="0"/>
                  <a:ea typeface="Times New Roman"/>
                  <a:cs typeface="Arial"/>
                </a:rPr>
                <a:t>If you find a bat, report it to local wildlife (conservation) officers (see Contact Info), and if possible, carefully contain the bat (see instructions in brown text box).</a:t>
              </a:r>
              <a:endParaRPr lang="en-CA" sz="1000" dirty="0">
                <a:latin typeface="Century Gothic" panose="020B0502020202020204" pitchFamily="34" charset="0"/>
                <a:ea typeface="Times New Roman"/>
                <a:cs typeface="Arial"/>
              </a:endParaRPr>
            </a:p>
          </p:txBody>
        </p:sp>
      </p:grpSp>
      <p:grpSp>
        <p:nvGrpSpPr>
          <p:cNvPr id="39" name="Group 38"/>
          <p:cNvGrpSpPr/>
          <p:nvPr/>
        </p:nvGrpSpPr>
        <p:grpSpPr>
          <a:xfrm>
            <a:off x="6664705" y="830050"/>
            <a:ext cx="2666999" cy="5799350"/>
            <a:chOff x="6553200" y="830044"/>
            <a:chExt cx="2666999" cy="5799349"/>
          </a:xfrm>
        </p:grpSpPr>
        <p:sp>
          <p:nvSpPr>
            <p:cNvPr id="2075" name="Rectangle 2074"/>
            <p:cNvSpPr/>
            <p:nvPr/>
          </p:nvSpPr>
          <p:spPr>
            <a:xfrm>
              <a:off x="6553200" y="830044"/>
              <a:ext cx="2666999" cy="4101122"/>
            </a:xfrm>
            <a:prstGeom prst="rect">
              <a:avLst/>
            </a:prstGeom>
          </p:spPr>
          <p:txBody>
            <a:bodyPr wrap="square">
              <a:spAutoFit/>
            </a:bodyPr>
            <a:lstStyle/>
            <a:p>
              <a:pPr>
                <a:spcBef>
                  <a:spcPts val="1536"/>
                </a:spcBef>
                <a:spcAft>
                  <a:spcPts val="512"/>
                </a:spcAft>
              </a:pPr>
              <a:r>
                <a:rPr lang="en-US" sz="1200" b="1" cap="all" dirty="0">
                  <a:solidFill>
                    <a:srgbClr val="808000"/>
                  </a:solidFill>
                  <a:latin typeface="Century Gothic"/>
                  <a:cs typeface="Arial"/>
                </a:rPr>
                <a:t>AS YOU PACK UP YOUR CAMP </a:t>
              </a:r>
              <a:r>
                <a:rPr lang="en-US" sz="1200" cap="all" dirty="0">
                  <a:solidFill>
                    <a:srgbClr val="808000"/>
                  </a:solidFill>
                  <a:latin typeface="Century Gothic"/>
                  <a:cs typeface="Arial"/>
                </a:rPr>
                <a:t>if you see a bat on the outside of your camper or IN AN AWNING</a:t>
              </a:r>
              <a:endParaRPr lang="en-CA" sz="1200" cap="all" dirty="0">
                <a:solidFill>
                  <a:srgbClr val="808000"/>
                </a:solidFill>
                <a:latin typeface="Century Gothic"/>
                <a:cs typeface="Arial"/>
              </a:endParaRPr>
            </a:p>
            <a:p>
              <a:pPr marL="292601" indent="-292601">
                <a:lnSpc>
                  <a:spcPts val="1023"/>
                </a:lnSpc>
                <a:spcAft>
                  <a:spcPts val="1023"/>
                </a:spcAft>
                <a:buFont typeface="Symbol"/>
                <a:buChar char=""/>
              </a:pPr>
              <a:endParaRPr lang="en-US" sz="1000" dirty="0">
                <a:latin typeface="Century Gothic"/>
                <a:ea typeface="Times New Roman"/>
                <a:cs typeface="Arial"/>
              </a:endParaRPr>
            </a:p>
            <a:p>
              <a:pPr marL="292601" indent="-292601">
                <a:lnSpc>
                  <a:spcPts val="1023"/>
                </a:lnSpc>
                <a:spcAft>
                  <a:spcPts val="1023"/>
                </a:spcAft>
                <a:buFont typeface="Symbol"/>
                <a:buChar char=""/>
              </a:pPr>
              <a:r>
                <a:rPr lang="en-US" sz="1000" dirty="0">
                  <a:latin typeface="Century Gothic"/>
                  <a:ea typeface="Times New Roman"/>
                  <a:cs typeface="Arial"/>
                </a:rPr>
                <a:t>Keep an eye on the bat, and keep children and pets away from it. Like most wildlife, bats will bite if they are handled.</a:t>
              </a:r>
              <a:endParaRPr lang="en-CA" sz="1000" dirty="0">
                <a:latin typeface="Sylfaen"/>
                <a:ea typeface="Times New Roman"/>
                <a:cs typeface="Arial"/>
              </a:endParaRPr>
            </a:p>
            <a:p>
              <a:pPr marL="292601" indent="-292601">
                <a:lnSpc>
                  <a:spcPts val="1023"/>
                </a:lnSpc>
                <a:spcAft>
                  <a:spcPts val="1023"/>
                </a:spcAft>
                <a:buFont typeface="Symbol"/>
                <a:buChar char=""/>
              </a:pPr>
              <a:r>
                <a:rPr lang="en-US" sz="1000" dirty="0">
                  <a:latin typeface="Century Gothic"/>
                  <a:ea typeface="Times New Roman"/>
                  <a:cs typeface="Arial"/>
                </a:rPr>
                <a:t>The bat will probably leave on its own. Make sure the bat has left before you drive away from the campground</a:t>
              </a:r>
              <a:endParaRPr lang="en-CA" sz="1000" dirty="0">
                <a:latin typeface="Sylfaen"/>
                <a:ea typeface="Times New Roman"/>
                <a:cs typeface="Arial"/>
              </a:endParaRPr>
            </a:p>
            <a:p>
              <a:pPr marL="292601" indent="-292601">
                <a:lnSpc>
                  <a:spcPts val="1023"/>
                </a:lnSpc>
                <a:spcAft>
                  <a:spcPts val="1023"/>
                </a:spcAft>
                <a:buFont typeface="Symbol"/>
                <a:buChar char=""/>
              </a:pPr>
              <a:r>
                <a:rPr lang="en-US" sz="1000" dirty="0">
                  <a:latin typeface="Century Gothic"/>
                  <a:ea typeface="Times New Roman"/>
                  <a:cs typeface="Arial"/>
                </a:rPr>
                <a:t>Do not fold your umbrella or retract your awning if a bat is present there</a:t>
              </a:r>
              <a:endParaRPr lang="en-CA" sz="1000" dirty="0">
                <a:latin typeface="Sylfaen"/>
                <a:ea typeface="Times New Roman"/>
                <a:cs typeface="Arial"/>
              </a:endParaRPr>
            </a:p>
            <a:p>
              <a:pPr marL="292601" indent="-292601">
                <a:lnSpc>
                  <a:spcPts val="1023"/>
                </a:lnSpc>
                <a:spcAft>
                  <a:spcPts val="1023"/>
                </a:spcAft>
                <a:buFont typeface="Symbol"/>
                <a:buChar char=""/>
              </a:pPr>
              <a:r>
                <a:rPr lang="en-US" sz="1000" dirty="0">
                  <a:latin typeface="Century Gothic"/>
                  <a:ea typeface="Times New Roman"/>
                  <a:cs typeface="Arial"/>
                </a:rPr>
                <a:t>If the bat does not leave on its own, </a:t>
              </a:r>
              <a:r>
                <a:rPr lang="en-US" sz="1000" b="1" dirty="0">
                  <a:latin typeface="Century Gothic"/>
                  <a:ea typeface="Times New Roman"/>
                  <a:cs typeface="Arial"/>
                </a:rPr>
                <a:t>carefully and gently</a:t>
              </a:r>
              <a:r>
                <a:rPr lang="en-US" sz="1000" dirty="0">
                  <a:latin typeface="Century Gothic"/>
                  <a:ea typeface="Times New Roman"/>
                  <a:cs typeface="Arial"/>
                </a:rPr>
                <a:t> nudge the bat with a broom to remove it from your camper or umbrella</a:t>
              </a:r>
              <a:endParaRPr lang="en-CA" sz="1000" dirty="0">
                <a:latin typeface="Sylfaen"/>
                <a:ea typeface="Times New Roman"/>
                <a:cs typeface="Arial"/>
              </a:endParaRPr>
            </a:p>
            <a:p>
              <a:pPr marL="292601" indent="-292601">
                <a:lnSpc>
                  <a:spcPts val="1023"/>
                </a:lnSpc>
                <a:spcAft>
                  <a:spcPts val="1023"/>
                </a:spcAft>
                <a:buFont typeface="Symbol"/>
                <a:buChar char=""/>
              </a:pPr>
              <a:r>
                <a:rPr lang="en-US" sz="1000" dirty="0">
                  <a:latin typeface="Century Gothic"/>
                  <a:ea typeface="Times New Roman"/>
                  <a:cs typeface="Arial"/>
                </a:rPr>
                <a:t>If the bat does not fly away, place it on a tree or shrub, high enough that children and pets cannot reach it</a:t>
              </a:r>
              <a:endParaRPr lang="en-CA" sz="1000" i="1" dirty="0">
                <a:solidFill>
                  <a:srgbClr val="FFFFFF"/>
                </a:solidFill>
                <a:latin typeface="Sylfaen"/>
                <a:ea typeface="Times New Roman"/>
                <a:cs typeface="Arial"/>
              </a:endParaRPr>
            </a:p>
          </p:txBody>
        </p:sp>
        <p:sp>
          <p:nvSpPr>
            <p:cNvPr id="2076" name="TextBox 2075"/>
            <p:cNvSpPr txBox="1"/>
            <p:nvPr/>
          </p:nvSpPr>
          <p:spPr>
            <a:xfrm>
              <a:off x="6705599" y="5613730"/>
              <a:ext cx="2362199" cy="1015663"/>
            </a:xfrm>
            <a:prstGeom prst="rect">
              <a:avLst/>
            </a:prstGeom>
            <a:solidFill>
              <a:srgbClr val="B03B00"/>
            </a:solidFill>
          </p:spPr>
          <p:txBody>
            <a:bodyPr wrap="square" rtlCol="0">
              <a:spAutoFit/>
            </a:bodyPr>
            <a:lstStyle/>
            <a:p>
              <a:pPr algn="ctr"/>
              <a:r>
                <a:rPr lang="en-US" sz="1000" i="1" dirty="0">
                  <a:solidFill>
                    <a:schemeClr val="bg1"/>
                  </a:solidFill>
                  <a:latin typeface="Segoe UI Symbol" panose="020B0502040204020203" pitchFamily="34" charset="0"/>
                  <a:ea typeface="Segoe UI Symbol" panose="020B0502040204020203" pitchFamily="34" charset="0"/>
                </a:rPr>
                <a:t>Remember, </a:t>
              </a:r>
              <a:r>
                <a:rPr lang="en-US" sz="1000" b="1" i="1" dirty="0">
                  <a:solidFill>
                    <a:schemeClr val="bg1"/>
                  </a:solidFill>
                  <a:latin typeface="Segoe UI Symbol" panose="020B0502040204020203" pitchFamily="34" charset="0"/>
                  <a:ea typeface="Segoe UI Symbol" panose="020B0502040204020203" pitchFamily="34" charset="0"/>
                </a:rPr>
                <a:t>never</a:t>
              </a:r>
              <a:r>
                <a:rPr lang="en-US" sz="1000" i="1" dirty="0">
                  <a:solidFill>
                    <a:schemeClr val="bg1"/>
                  </a:solidFill>
                  <a:latin typeface="Segoe UI Symbol" panose="020B0502040204020203" pitchFamily="34" charset="0"/>
                  <a:ea typeface="Segoe UI Symbol" panose="020B0502040204020203" pitchFamily="34" charset="0"/>
                </a:rPr>
                <a:t> touch a bat with your bare hands. Use a thick towel, oven mitts or a leather glove to remove a bat, or GENTLY nudge the bat into a container using a whisk broom.</a:t>
              </a:r>
              <a:endParaRPr lang="en-CA" dirty="0"/>
            </a:p>
          </p:txBody>
        </p:sp>
      </p:grpSp>
      <p:grpSp>
        <p:nvGrpSpPr>
          <p:cNvPr id="38" name="Group 37"/>
          <p:cNvGrpSpPr/>
          <p:nvPr/>
        </p:nvGrpSpPr>
        <p:grpSpPr>
          <a:xfrm>
            <a:off x="10058400" y="609600"/>
            <a:ext cx="2286000" cy="6619689"/>
            <a:chOff x="10058378" y="798811"/>
            <a:chExt cx="2286000" cy="6619689"/>
          </a:xfrm>
        </p:grpSpPr>
        <p:sp>
          <p:nvSpPr>
            <p:cNvPr id="36" name="Rectangle 91"/>
            <p:cNvSpPr>
              <a:spLocks noChangeArrowheads="1"/>
            </p:cNvSpPr>
            <p:nvPr/>
          </p:nvSpPr>
          <p:spPr bwMode="auto">
            <a:xfrm>
              <a:off x="10106385" y="798811"/>
              <a:ext cx="2189985" cy="24928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28528" rIns="0" bIns="76176" numCol="1" anchor="ctr" anchorCtr="0" compatLnSpc="1">
              <a:prstTxWarp prst="textNoShape">
                <a:avLst/>
              </a:prstTxWarp>
              <a:spAutoFit/>
            </a:bodyPr>
            <a:lstStyle/>
            <a:p>
              <a:pPr defTabSz="780272" fontAlgn="base">
                <a:spcBef>
                  <a:spcPct val="0"/>
                </a:spcBef>
                <a:spcAft>
                  <a:spcPct val="0"/>
                </a:spcAft>
              </a:pPr>
              <a:r>
                <a:rPr lang="en-US" altLang="en-US" sz="1200" dirty="0">
                  <a:solidFill>
                    <a:srgbClr val="808000"/>
                  </a:solidFill>
                  <a:latin typeface="Century Gothic" pitchFamily="34" charset="0"/>
                  <a:cs typeface="Arial" pitchFamily="34" charset="0"/>
                </a:rPr>
                <a:t>IF YOU NEED HELP</a:t>
              </a:r>
            </a:p>
            <a:p>
              <a:pPr defTabSz="780272" eaLnBrk="0" fontAlgn="base" hangingPunct="0">
                <a:spcBef>
                  <a:spcPct val="0"/>
                </a:spcBef>
                <a:spcAft>
                  <a:spcPct val="0"/>
                </a:spcAft>
              </a:pPr>
              <a:r>
                <a:rPr lang="en-US" altLang="en-US" sz="1000" dirty="0">
                  <a:latin typeface="Century Gothic" pitchFamily="34" charset="0"/>
                  <a:ea typeface="Times New Roman" pitchFamily="18" charset="0"/>
                  <a:cs typeface="Arial" pitchFamily="34" charset="0"/>
                </a:rPr>
                <a:t>If you have been bitten or scratched by a bat, see a doctor immediately as you will need a rabies vaccination. Do not panic, very few bats have rabies, but you must see a doctor all the same.</a:t>
              </a:r>
            </a:p>
            <a:p>
              <a:pPr defTabSz="780272" eaLnBrk="0" fontAlgn="base" hangingPunct="0">
                <a:spcBef>
                  <a:spcPct val="0"/>
                </a:spcBef>
                <a:spcAft>
                  <a:spcPct val="0"/>
                </a:spcAft>
              </a:pPr>
              <a:endParaRPr lang="en-CA" altLang="en-US" sz="1000" dirty="0">
                <a:latin typeface="Century Gothic" panose="020B0502020202020204" pitchFamily="34" charset="0"/>
                <a:cs typeface="Arial" pitchFamily="34" charset="0"/>
              </a:endParaRPr>
            </a:p>
            <a:p>
              <a:pPr defTabSz="780272" eaLnBrk="0" fontAlgn="base" hangingPunct="0">
                <a:spcBef>
                  <a:spcPct val="0"/>
                </a:spcBef>
                <a:spcAft>
                  <a:spcPct val="0"/>
                </a:spcAft>
              </a:pPr>
              <a:r>
                <a:rPr lang="en-US" altLang="en-US" sz="1000" dirty="0">
                  <a:latin typeface="Century Gothic" pitchFamily="34" charset="0"/>
                  <a:ea typeface="Times New Roman" pitchFamily="18" charset="0"/>
                  <a:cs typeface="Arial" pitchFamily="34" charset="0"/>
                </a:rPr>
                <a:t>If you need help dealing with a bat on your camper, or if you’ve found a bat that seems injured or sick, please contact  </a:t>
              </a:r>
            </a:p>
            <a:p>
              <a:pPr defTabSz="780272" eaLnBrk="0" fontAlgn="base" hangingPunct="0">
                <a:spcBef>
                  <a:spcPct val="0"/>
                </a:spcBef>
                <a:spcAft>
                  <a:spcPct val="0"/>
                </a:spcAft>
              </a:pPr>
              <a:endParaRPr lang="en-CA" altLang="en-US" sz="1000" dirty="0">
                <a:latin typeface="Century Gothic" panose="020B0502020202020204" pitchFamily="34" charset="0"/>
                <a:cs typeface="Arial" pitchFamily="34" charset="0"/>
              </a:endParaRPr>
            </a:p>
            <a:p>
              <a:pPr defTabSz="780272" eaLnBrk="0" fontAlgn="base" hangingPunct="0">
                <a:spcBef>
                  <a:spcPct val="0"/>
                </a:spcBef>
                <a:spcAft>
                  <a:spcPct val="0"/>
                </a:spcAft>
              </a:pPr>
              <a:r>
                <a:rPr lang="en-US" altLang="en-US" sz="1000" dirty="0">
                  <a:solidFill>
                    <a:srgbClr val="FF0000"/>
                  </a:solidFill>
                  <a:latin typeface="Century Gothic" pitchFamily="34" charset="0"/>
                  <a:ea typeface="Times New Roman" pitchFamily="18" charset="0"/>
                  <a:cs typeface="Arial" pitchFamily="34" charset="0"/>
                </a:rPr>
                <a:t>&lt;contact info&gt;</a:t>
              </a:r>
              <a:endParaRPr lang="en-CA" altLang="en-US" sz="1500" dirty="0">
                <a:solidFill>
                  <a:srgbClr val="FF0000"/>
                </a:solidFill>
                <a:latin typeface="Arial" pitchFamily="34" charset="0"/>
                <a:cs typeface="Arial" pitchFamily="34" charset="0"/>
              </a:endParaRPr>
            </a:p>
          </p:txBody>
        </p:sp>
        <p:pic>
          <p:nvPicPr>
            <p:cNvPr id="2138"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83001" y="3809994"/>
              <a:ext cx="1552575" cy="752475"/>
            </a:xfrm>
            <a:prstGeom prst="rect">
              <a:avLst/>
            </a:prstGeom>
            <a:noFill/>
            <a:extLst>
              <a:ext uri="{909E8E84-426E-40DD-AFC4-6F175D3DCCD1}">
                <a14:hiddenFill xmlns:a14="http://schemas.microsoft.com/office/drawing/2010/main">
                  <a:solidFill>
                    <a:srgbClr val="FFFFFF"/>
                  </a:solidFill>
                </a14:hiddenFill>
              </a:ext>
            </a:extLst>
          </p:spPr>
        </p:pic>
        <p:sp>
          <p:nvSpPr>
            <p:cNvPr id="37" name="Rectangle 92"/>
            <p:cNvSpPr>
              <a:spLocks noChangeArrowheads="1"/>
            </p:cNvSpPr>
            <p:nvPr/>
          </p:nvSpPr>
          <p:spPr bwMode="auto">
            <a:xfrm>
              <a:off x="10058378" y="5279453"/>
              <a:ext cx="2286000" cy="21390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defTabSz="780272" fontAlgn="base">
                <a:spcBef>
                  <a:spcPct val="0"/>
                </a:spcBef>
                <a:spcAft>
                  <a:spcPct val="0"/>
                </a:spcAft>
              </a:pPr>
              <a:r>
                <a:rPr lang="en-US" altLang="en-US" sz="1200" dirty="0">
                  <a:solidFill>
                    <a:srgbClr val="808000"/>
                  </a:solidFill>
                  <a:latin typeface="Century Gothic" pitchFamily="34" charset="0"/>
                  <a:cs typeface="Arial" pitchFamily="34" charset="0"/>
                </a:rPr>
                <a:t>FOR MORE INFORMATION ON BATS</a:t>
              </a:r>
            </a:p>
            <a:p>
              <a:pPr marL="171450" indent="-171450" defTabSz="780272" eaLnBrk="0" fontAlgn="base" hangingPunct="0">
                <a:spcBef>
                  <a:spcPct val="0"/>
                </a:spcBef>
                <a:spcAft>
                  <a:spcPct val="0"/>
                </a:spcAft>
                <a:buFont typeface="Arial" panose="020B0604020202020204" pitchFamily="34" charset="0"/>
                <a:buChar char="•"/>
              </a:pPr>
              <a:r>
                <a:rPr lang="en-US" altLang="en-US" sz="1000" dirty="0">
                  <a:solidFill>
                    <a:srgbClr val="FF0000"/>
                  </a:solidFill>
                  <a:latin typeface="Century Gothic" panose="020B0502020202020204" pitchFamily="34" charset="0"/>
                  <a:ea typeface="Times New Roman" pitchFamily="18" charset="0"/>
                  <a:cs typeface="Arial" pitchFamily="34" charset="0"/>
                </a:rPr>
                <a:t>Local bat organizations (BCBAT, ABAT, community bat program etc.)</a:t>
              </a:r>
            </a:p>
            <a:p>
              <a:pPr marL="171450" indent="-171450" defTabSz="780272" eaLnBrk="0" fontAlgn="base" hangingPunct="0">
                <a:spcBef>
                  <a:spcPct val="0"/>
                </a:spcBef>
                <a:spcAft>
                  <a:spcPct val="0"/>
                </a:spcAft>
                <a:buFont typeface="Arial" panose="020B0604020202020204" pitchFamily="34" charset="0"/>
                <a:buChar char="•"/>
              </a:pPr>
              <a:r>
                <a:rPr lang="en-US" altLang="en-US" sz="1000" i="1" dirty="0">
                  <a:latin typeface="Century Gothic" pitchFamily="34" charset="0"/>
                  <a:ea typeface="Times New Roman" pitchFamily="18" charset="0"/>
                  <a:cs typeface="Arial" pitchFamily="34" charset="0"/>
                </a:rPr>
                <a:t>White-nose syndrome </a:t>
              </a:r>
              <a:r>
                <a:rPr lang="en-US" altLang="en-US" sz="1000" i="1" dirty="0">
                  <a:latin typeface="Century Gothic" pitchFamily="34" charset="0"/>
                  <a:ea typeface="Times New Roman" pitchFamily="18" charset="0"/>
                  <a:cs typeface="Arial" pitchFamily="34" charset="0"/>
                  <a:hlinkClick r:id="rId5"/>
                </a:rPr>
                <a:t>https://www.whitenosesyndrome.org/</a:t>
              </a:r>
              <a:endParaRPr lang="en-US" altLang="en-US" sz="1000" dirty="0">
                <a:latin typeface="Century Gothic" panose="020B0502020202020204" pitchFamily="34" charset="0"/>
                <a:ea typeface="Times New Roman" pitchFamily="18" charset="0"/>
                <a:cs typeface="Arial" pitchFamily="34" charset="0"/>
              </a:endParaRPr>
            </a:p>
            <a:p>
              <a:pPr marL="171450" indent="-171450" defTabSz="780272" eaLnBrk="0" fontAlgn="base" hangingPunct="0">
                <a:spcBef>
                  <a:spcPct val="0"/>
                </a:spcBef>
                <a:spcAft>
                  <a:spcPct val="0"/>
                </a:spcAft>
                <a:buFont typeface="Arial" panose="020B0604020202020204" pitchFamily="34" charset="0"/>
                <a:buChar char="•"/>
              </a:pPr>
              <a:r>
                <a:rPr lang="en-US" altLang="en-US" sz="1000" dirty="0">
                  <a:latin typeface="Century Gothic" panose="020B0502020202020204" pitchFamily="34" charset="0"/>
                  <a:ea typeface="Times New Roman" pitchFamily="18" charset="0"/>
                  <a:cs typeface="Arial" pitchFamily="34" charset="0"/>
                </a:rPr>
                <a:t>Bat Conservation International</a:t>
              </a:r>
              <a:r>
                <a:rPr lang="en-US" altLang="en-US" sz="1000" i="1" dirty="0">
                  <a:latin typeface="Century Gothic" pitchFamily="34" charset="0"/>
                  <a:ea typeface="Times New Roman" pitchFamily="18" charset="0"/>
                  <a:cs typeface="Arial" pitchFamily="34" charset="0"/>
                </a:rPr>
                <a:t> </a:t>
              </a:r>
              <a:r>
                <a:rPr lang="en-US" altLang="en-US" sz="1000" i="1" dirty="0">
                  <a:latin typeface="Century Gothic" pitchFamily="34" charset="0"/>
                  <a:ea typeface="Times New Roman" pitchFamily="18" charset="0"/>
                  <a:cs typeface="Arial" pitchFamily="34" charset="0"/>
                  <a:hlinkClick r:id="rId6"/>
                </a:rPr>
                <a:t>www.batcon.org/why-bats/bats-are/bats-are-important</a:t>
              </a:r>
              <a:endParaRPr lang="en-US" altLang="en-US" sz="1000" dirty="0">
                <a:latin typeface="Century Gothic" panose="020B0502020202020204" pitchFamily="34" charset="0"/>
                <a:ea typeface="Times New Roman" pitchFamily="18" charset="0"/>
                <a:cs typeface="Arial" pitchFamily="34" charset="0"/>
              </a:endParaRPr>
            </a:p>
            <a:p>
              <a:pPr marL="171450" indent="-171450" defTabSz="780272" eaLnBrk="0" fontAlgn="base" hangingPunct="0">
                <a:spcBef>
                  <a:spcPct val="0"/>
                </a:spcBef>
                <a:spcAft>
                  <a:spcPct val="0"/>
                </a:spcAft>
                <a:buFont typeface="Arial" panose="020B0604020202020204" pitchFamily="34" charset="0"/>
                <a:buChar char="•"/>
              </a:pPr>
              <a:r>
                <a:rPr lang="en-US" altLang="en-US" sz="1000" dirty="0">
                  <a:solidFill>
                    <a:srgbClr val="FF0000"/>
                  </a:solidFill>
                  <a:latin typeface="Century Gothic" panose="020B0502020202020204" pitchFamily="34" charset="0"/>
                  <a:ea typeface="Times New Roman" pitchFamily="18" charset="0"/>
                  <a:cs typeface="Arial" pitchFamily="34" charset="0"/>
                </a:rPr>
                <a:t>More?</a:t>
              </a:r>
              <a:endParaRPr lang="en-CA" altLang="en-US" sz="1000" dirty="0">
                <a:solidFill>
                  <a:srgbClr val="FF0000"/>
                </a:solidFill>
                <a:latin typeface="Century Gothic" panose="020B0502020202020204" pitchFamily="34" charset="0"/>
                <a:cs typeface="Arial" pitchFamily="34" charset="0"/>
              </a:endParaRPr>
            </a:p>
            <a:p>
              <a:pPr defTabSz="780272" eaLnBrk="0" fontAlgn="base" hangingPunct="0">
                <a:spcBef>
                  <a:spcPct val="0"/>
                </a:spcBef>
                <a:spcAft>
                  <a:spcPct val="0"/>
                </a:spcAft>
              </a:pPr>
              <a:endParaRPr lang="en-CA" altLang="en-US" sz="1500" dirty="0">
                <a:latin typeface="Arial" pitchFamily="34" charset="0"/>
                <a:cs typeface="Arial" pitchFamily="34" charset="0"/>
              </a:endParaRPr>
            </a:p>
          </p:txBody>
        </p:sp>
      </p:grpSp>
    </p:spTree>
    <p:extLst>
      <p:ext uri="{BB962C8B-B14F-4D97-AF65-F5344CB8AC3E}">
        <p14:creationId xmlns:p14="http://schemas.microsoft.com/office/powerpoint/2010/main" val="2100365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697</Words>
  <Application>Microsoft Office PowerPoint</Application>
  <PresentationFormat>Custom</PresentationFormat>
  <Paragraphs>59</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University of Prince Edward Island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JSegers</dc:creator>
  <cp:lastModifiedBy>JSegers</cp:lastModifiedBy>
  <cp:revision>15</cp:revision>
  <cp:lastPrinted>2017-03-31T14:41:53Z</cp:lastPrinted>
  <dcterms:created xsi:type="dcterms:W3CDTF">2017-03-31T13:18:28Z</dcterms:created>
  <dcterms:modified xsi:type="dcterms:W3CDTF">2017-03-31T15:37:29Z</dcterms:modified>
</cp:coreProperties>
</file>